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59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 bwMode="auto">
          <a:xfrm>
            <a:off x="0" y="-8467"/>
            <a:ext cx="12192000" cy="6866466"/>
            <a:chOff x="0" y="-8467"/>
            <a:chExt cx="12192000" cy="6866466"/>
          </a:xfrm>
        </p:grpSpPr>
        <p:cxnSp>
          <p:nvCxnSpPr>
            <p:cNvPr id="32" name="Straight Connector 31"/>
            <p:cNvCxnSpPr>
              <a:cxnSpLocks/>
            </p:cNvCxnSpPr>
            <p:nvPr/>
          </p:nvCxnSpPr>
          <p:spPr bwMode="auto"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 bwMode="auto"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 bwMode="auto">
            <a:xfrm>
              <a:off x="9181476" y="-8467"/>
              <a:ext cx="3007349" cy="6866466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 bwMode="auto">
            <a:xfrm>
              <a:off x="9603442" y="-8467"/>
              <a:ext cx="2588558" cy="6866466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 bwMode="auto">
            <a:xfrm>
              <a:off x="8932333" y="3048000"/>
              <a:ext cx="3259666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 bwMode="auto">
            <a:xfrm>
              <a:off x="9334500" y="-8467"/>
              <a:ext cx="2854326" cy="6866466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 bwMode="auto">
            <a:xfrm>
              <a:off x="10898730" y="-8467"/>
              <a:ext cx="1290094" cy="6866466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 bwMode="auto">
            <a:xfrm>
              <a:off x="10938999" y="-8467"/>
              <a:ext cx="1249825" cy="6866466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 bwMode="auto">
            <a:xfrm>
              <a:off x="10371666" y="3589867"/>
              <a:ext cx="1817158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 bwMode="auto"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8AA0030-0551-4BE1-A895-504364EF8A08}" type="datetimeFigureOut">
              <a:rPr lang="fr-FR"/>
              <a:t>01/04/2025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D63445B-5D54-4710-AA06-423396ADD77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re et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8AA0030-0551-4BE1-A895-504364EF8A08}" type="datetimeFigureOut">
              <a:rPr lang="fr-FR"/>
              <a:t>01/04/2025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D63445B-5D54-4710-AA06-423396ADD77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itation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8AA0030-0551-4BE1-A895-504364EF8A08}" type="datetimeFigureOut">
              <a:rPr lang="fr-FR"/>
              <a:t>01/04/2025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D63445B-5D54-4710-AA06-423396ADD771}" type="slidenum">
              <a:rPr lang="fr-FR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 bwMode="auto">
          <a:xfrm>
            <a:off x="541870" y="790378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  <a:endParaRPr/>
          </a:p>
        </p:txBody>
      </p:sp>
      <p:sp>
        <p:nvSpPr>
          <p:cNvPr id="22" name="TextBox 21"/>
          <p:cNvSpPr txBox="1"/>
          <p:nvPr/>
        </p:nvSpPr>
        <p:spPr bwMode="auto">
          <a:xfrm>
            <a:off x="8893011" y="2886556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arte nom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8AA0030-0551-4BE1-A895-504364EF8A08}" type="datetimeFigureOut">
              <a:rPr lang="fr-FR"/>
              <a:t>01/04/2025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D63445B-5D54-4710-AA06-423396ADD77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arte nom cita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8AA0030-0551-4BE1-A895-504364EF8A08}" type="datetimeFigureOut">
              <a:rPr lang="fr-FR"/>
              <a:t>01/04/2025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D63445B-5D54-4710-AA06-423396ADD771}" type="slidenum">
              <a:rPr lang="fr-FR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 bwMode="auto">
          <a:xfrm>
            <a:off x="541870" y="790378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“</a:t>
            </a:r>
            <a:endParaRPr/>
          </a:p>
        </p:txBody>
      </p:sp>
      <p:sp>
        <p:nvSpPr>
          <p:cNvPr id="25" name="TextBox 24"/>
          <p:cNvSpPr txBox="1"/>
          <p:nvPr/>
        </p:nvSpPr>
        <p:spPr bwMode="auto">
          <a:xfrm>
            <a:off x="8893011" y="2886556"/>
            <a:ext cx="60960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800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Vrai ou faux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 bwMode="auto"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8AA0030-0551-4BE1-A895-504364EF8A08}" type="datetimeFigureOut">
              <a:rPr lang="fr-FR"/>
              <a:t>01/04/2025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D63445B-5D54-4710-AA06-423396ADD77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8AA0030-0551-4BE1-A895-504364EF8A08}" type="datetimeFigureOut">
              <a:rPr lang="fr-FR"/>
              <a:t>01/04/2025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D63445B-5D54-4710-AA06-423396ADD77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7967673" y="609599"/>
            <a:ext cx="1304743" cy="5251451"/>
          </a:xfrm>
        </p:spPr>
        <p:txBody>
          <a:bodyPr vert="eaVert" anchor="ctr"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677335" y="609600"/>
            <a:ext cx="7060150" cy="5251450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8AA0030-0551-4BE1-A895-504364EF8A08}" type="datetimeFigureOut">
              <a:rPr lang="fr-FR"/>
              <a:t>01/04/2025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D63445B-5D54-4710-AA06-423396ADD77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>
            <a:lvl1pPr>
              <a:defRPr sz="36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8AA0030-0551-4BE1-A895-504364EF8A08}" type="datetimeFigureOut">
              <a:rPr lang="fr-FR"/>
              <a:t>01/04/2025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D63445B-5D54-4710-AA06-423396ADD77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8AA0030-0551-4BE1-A895-504364EF8A08}" type="datetimeFigureOut">
              <a:rPr lang="fr-FR"/>
              <a:t>01/04/2025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D63445B-5D54-4710-AA06-423396ADD77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677334" y="2160589"/>
            <a:ext cx="4184035" cy="3880772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089970" y="2160589"/>
            <a:ext cx="4184034" cy="3880773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8AA0030-0551-4BE1-A895-504364EF8A08}" type="datetimeFigureOut">
              <a:rPr lang="fr-FR"/>
              <a:t>01/04/2025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D63445B-5D54-4710-AA06-423396ADD77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8AA0030-0551-4BE1-A895-504364EF8A08}" type="datetimeFigureOut">
              <a:rPr lang="fr-FR"/>
              <a:t>01/04/2025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D63445B-5D54-4710-AA06-423396ADD77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4" y="609600"/>
            <a:ext cx="8596668" cy="1320800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8AA0030-0551-4BE1-A895-504364EF8A08}" type="datetimeFigureOut">
              <a:rPr lang="fr-FR"/>
              <a:t>01/04/2025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D63445B-5D54-4710-AA06-423396ADD77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8AA0030-0551-4BE1-A895-504364EF8A08}" type="datetimeFigureOut">
              <a:rPr lang="fr-FR"/>
              <a:t>01/04/2025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D63445B-5D54-4710-AA06-423396ADD77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8AA0030-0551-4BE1-A895-504364EF8A08}" type="datetimeFigureOut">
              <a:rPr lang="fr-FR"/>
              <a:t>01/04/2025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D63445B-5D54-4710-AA06-423396ADD77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8AA0030-0551-4BE1-A895-504364EF8A08}" type="datetimeFigureOut">
              <a:rPr lang="fr-FR"/>
              <a:t>01/04/2025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D63445B-5D54-4710-AA06-423396ADD771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 bwMode="auto">
          <a:xfrm>
            <a:off x="0" y="-8467"/>
            <a:ext cx="12192000" cy="6866466"/>
            <a:chOff x="0" y="-8467"/>
            <a:chExt cx="12192000" cy="6866466"/>
          </a:xfrm>
        </p:grpSpPr>
        <p:cxnSp>
          <p:nvCxnSpPr>
            <p:cNvPr id="20" name="Straight Connector 19"/>
            <p:cNvCxnSpPr>
              <a:cxnSpLocks/>
            </p:cNvCxnSpPr>
            <p:nvPr/>
          </p:nvCxnSpPr>
          <p:spPr bwMode="auto"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cxnSpLocks/>
            </p:cNvCxnSpPr>
            <p:nvPr/>
          </p:nvCxnSpPr>
          <p:spPr bwMode="auto"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 bwMode="auto">
            <a:xfrm>
              <a:off x="9181476" y="-8467"/>
              <a:ext cx="3007349" cy="6866466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 bwMode="auto">
            <a:xfrm>
              <a:off x="9603442" y="-8467"/>
              <a:ext cx="2588558" cy="6866466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 bwMode="auto">
            <a:xfrm>
              <a:off x="8932333" y="3048000"/>
              <a:ext cx="3259666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 bwMode="auto">
            <a:xfrm>
              <a:off x="9334500" y="-8467"/>
              <a:ext cx="2854326" cy="6866466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 bwMode="auto">
            <a:xfrm>
              <a:off x="10898730" y="-8467"/>
              <a:ext cx="1290094" cy="6866466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 bwMode="auto">
            <a:xfrm>
              <a:off x="10938999" y="-8467"/>
              <a:ext cx="1249825" cy="6866466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 bwMode="auto">
            <a:xfrm>
              <a:off x="10371666" y="3589867"/>
              <a:ext cx="1817158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 bwMode="auto"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AA0030-0551-4BE1-A895-504364EF8A08}" type="datetimeFigureOut">
              <a:rPr lang="fr-FR"/>
              <a:t>01/04/2025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677334" y="6041362"/>
            <a:ext cx="62976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D63445B-5D54-4710-AA06-423396ADD771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>
        <a:spcBef>
          <a:spcPts val="0"/>
        </a:spcBef>
        <a:buNone/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42900" indent="-3429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8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6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4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/>
        <a:buChar char=""/>
        <a:defRPr sz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37420" y="524867"/>
            <a:ext cx="83918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u="sng" dirty="0">
                <a:solidFill>
                  <a:schemeClr val="accent2"/>
                </a:solidFill>
                <a:latin typeface="Marianne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Construire des connaissances et des compétences en variant les démarches  en SVT</a:t>
            </a:r>
            <a:endParaRPr lang="fr-FR" sz="3200" u="sng" dirty="0">
              <a:solidFill>
                <a:schemeClr val="accent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359742" y="3377381"/>
            <a:ext cx="45881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Formatrices 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Nathalie CROS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Catherine MEILLAUD</a:t>
            </a:r>
            <a:endParaRPr lang="fr-F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190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 bwMode="auto">
          <a:xfrm>
            <a:off x="3827417" y="195943"/>
            <a:ext cx="2634054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latin typeface="Arial"/>
                <a:cs typeface="Arial"/>
              </a:rPr>
              <a:t>MOTIVER</a:t>
            </a:r>
            <a:endParaRPr/>
          </a:p>
          <a:p>
            <a:pPr>
              <a:defRPr/>
            </a:pPr>
            <a:r>
              <a:rPr lang="fr-FR">
                <a:latin typeface="Arial"/>
                <a:cs typeface="Arial"/>
              </a:rPr>
              <a:t>(situation déclenchante)</a:t>
            </a:r>
          </a:p>
        </p:txBody>
      </p:sp>
      <p:sp>
        <p:nvSpPr>
          <p:cNvPr id="7" name="ZoneTexte 6"/>
          <p:cNvSpPr txBox="1"/>
          <p:nvPr/>
        </p:nvSpPr>
        <p:spPr bwMode="auto">
          <a:xfrm>
            <a:off x="3873168" y="1001485"/>
            <a:ext cx="2403222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latin typeface="Arial"/>
                <a:cs typeface="Arial"/>
              </a:rPr>
              <a:t>QUESTIONNER</a:t>
            </a:r>
            <a:endParaRPr/>
          </a:p>
          <a:p>
            <a:pPr algn="ctr">
              <a:defRPr/>
            </a:pPr>
            <a:r>
              <a:rPr lang="fr-FR">
                <a:latin typeface="Arial"/>
                <a:cs typeface="Arial"/>
              </a:rPr>
              <a:t>(ou définir un objectif)</a:t>
            </a:r>
          </a:p>
        </p:txBody>
      </p:sp>
      <p:sp>
        <p:nvSpPr>
          <p:cNvPr id="18" name="ZoneTexte 17"/>
          <p:cNvSpPr txBox="1"/>
          <p:nvPr/>
        </p:nvSpPr>
        <p:spPr bwMode="auto">
          <a:xfrm>
            <a:off x="2069521" y="4711338"/>
            <a:ext cx="6480813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REPOND   CONSTRUIRE ET STRUCTURER son SAVOIR</a:t>
            </a:r>
            <a:endParaRPr/>
          </a:p>
        </p:txBody>
      </p:sp>
      <p:sp>
        <p:nvSpPr>
          <p:cNvPr id="25" name="Explosion 2 24"/>
          <p:cNvSpPr/>
          <p:nvPr/>
        </p:nvSpPr>
        <p:spPr bwMode="auto">
          <a:xfrm>
            <a:off x="7323913" y="2791096"/>
            <a:ext cx="3148146" cy="1737359"/>
          </a:xfrm>
          <a:prstGeom prst="irregularSeal2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>
                <a:solidFill>
                  <a:schemeClr val="tx1"/>
                </a:solidFill>
                <a:latin typeface="Arial"/>
                <a:cs typeface="Arial"/>
              </a:rPr>
              <a:t>Démarche déductive</a:t>
            </a:r>
          </a:p>
        </p:txBody>
      </p:sp>
      <p:sp>
        <p:nvSpPr>
          <p:cNvPr id="28" name="ZoneTexte 27"/>
          <p:cNvSpPr txBox="1"/>
          <p:nvPr/>
        </p:nvSpPr>
        <p:spPr bwMode="auto">
          <a:xfrm>
            <a:off x="2050869" y="2024741"/>
            <a:ext cx="6139542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>
                <a:latin typeface="Arial"/>
                <a:cs typeface="Arial"/>
              </a:rPr>
              <a:t>Le professeur</a:t>
            </a:r>
            <a:endParaRPr/>
          </a:p>
          <a:p>
            <a:pPr algn="ctr">
              <a:defRPr/>
            </a:pPr>
            <a:r>
              <a:rPr lang="fr-FR" sz="2000">
                <a:solidFill>
                  <a:srgbClr val="C00000"/>
                </a:solidFill>
                <a:latin typeface="Arial"/>
                <a:cs typeface="Arial"/>
              </a:rPr>
              <a:t>fournit les supports </a:t>
            </a:r>
            <a:r>
              <a:rPr lang="fr-FR" sz="2000">
                <a:latin typeface="Arial"/>
                <a:cs typeface="Arial"/>
              </a:rPr>
              <a:t>de recherche, les résultats</a:t>
            </a:r>
          </a:p>
        </p:txBody>
      </p:sp>
      <p:sp>
        <p:nvSpPr>
          <p:cNvPr id="29" name="ZoneTexte 28"/>
          <p:cNvSpPr txBox="1"/>
          <p:nvPr/>
        </p:nvSpPr>
        <p:spPr bwMode="auto">
          <a:xfrm>
            <a:off x="2886891" y="3122023"/>
            <a:ext cx="4459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2800" b="1" u="sng">
                <a:solidFill>
                  <a:srgbClr val="C00000"/>
                </a:solidFill>
                <a:latin typeface="Arial"/>
                <a:cs typeface="Arial"/>
              </a:rPr>
              <a:t>L’élève déduit la solution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 bwMode="auto">
          <a:xfrm>
            <a:off x="3709851" y="3997233"/>
            <a:ext cx="3082835" cy="2050868"/>
          </a:xfrm>
          <a:prstGeom prst="irregularSeal2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" name="ZoneTexte 2"/>
          <p:cNvSpPr txBox="1"/>
          <p:nvPr/>
        </p:nvSpPr>
        <p:spPr bwMode="auto">
          <a:xfrm>
            <a:off x="3749040" y="444138"/>
            <a:ext cx="2634054" cy="646331"/>
          </a:xfrm>
          <a:prstGeom prst="rect">
            <a:avLst/>
          </a:prstGeom>
          <a:solidFill>
            <a:srgbClr val="00CCFF"/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latin typeface="Arial"/>
                <a:cs typeface="Arial"/>
              </a:rPr>
              <a:t>MOTIVER</a:t>
            </a:r>
            <a:endParaRPr/>
          </a:p>
          <a:p>
            <a:pPr>
              <a:defRPr/>
            </a:pPr>
            <a:r>
              <a:rPr lang="fr-FR">
                <a:latin typeface="Arial"/>
                <a:cs typeface="Arial"/>
              </a:rPr>
              <a:t>(situation déclenchante)</a:t>
            </a:r>
          </a:p>
        </p:txBody>
      </p:sp>
      <p:sp>
        <p:nvSpPr>
          <p:cNvPr id="7" name="ZoneTexte 6"/>
          <p:cNvSpPr txBox="1"/>
          <p:nvPr/>
        </p:nvSpPr>
        <p:spPr bwMode="auto">
          <a:xfrm>
            <a:off x="3873168" y="1275805"/>
            <a:ext cx="2403222" cy="646331"/>
          </a:xfrm>
          <a:prstGeom prst="rect">
            <a:avLst/>
          </a:prstGeom>
          <a:solidFill>
            <a:srgbClr val="00CCFF"/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latin typeface="Arial"/>
                <a:cs typeface="Arial"/>
              </a:rPr>
              <a:t>QUESTIONNER</a:t>
            </a:r>
            <a:endParaRPr/>
          </a:p>
          <a:p>
            <a:pPr algn="ctr">
              <a:defRPr/>
            </a:pPr>
            <a:r>
              <a:rPr lang="fr-FR">
                <a:latin typeface="Arial"/>
                <a:cs typeface="Arial"/>
              </a:rPr>
              <a:t>(ou définir un objectif)</a:t>
            </a:r>
            <a:endParaRPr/>
          </a:p>
        </p:txBody>
      </p:sp>
      <p:sp>
        <p:nvSpPr>
          <p:cNvPr id="18" name="ZoneTexte 17"/>
          <p:cNvSpPr txBox="1"/>
          <p:nvPr/>
        </p:nvSpPr>
        <p:spPr bwMode="auto">
          <a:xfrm>
            <a:off x="2707125" y="6082936"/>
            <a:ext cx="5074979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solidFill>
                  <a:schemeClr val="bg1"/>
                </a:solidFill>
                <a:latin typeface="Arial"/>
                <a:cs typeface="Arial"/>
              </a:rPr>
              <a:t>CONSTRUIRE ET STRUCTURER son SAVOIR</a:t>
            </a:r>
            <a:endParaRPr/>
          </a:p>
        </p:txBody>
      </p:sp>
      <p:sp>
        <p:nvSpPr>
          <p:cNvPr id="29" name="ZoneTexte 28"/>
          <p:cNvSpPr txBox="1"/>
          <p:nvPr/>
        </p:nvSpPr>
        <p:spPr bwMode="auto">
          <a:xfrm>
            <a:off x="3422471" y="3500848"/>
            <a:ext cx="3531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b="1">
                <a:solidFill>
                  <a:srgbClr val="C00000"/>
                </a:solidFill>
                <a:latin typeface="Arial"/>
                <a:cs typeface="Arial"/>
              </a:rPr>
              <a:t>L’élève cherche les arguments</a:t>
            </a:r>
          </a:p>
        </p:txBody>
      </p:sp>
      <p:sp>
        <p:nvSpPr>
          <p:cNvPr id="22" name="ZoneTexte 21"/>
          <p:cNvSpPr txBox="1"/>
          <p:nvPr/>
        </p:nvSpPr>
        <p:spPr bwMode="auto">
          <a:xfrm>
            <a:off x="2438401" y="2177144"/>
            <a:ext cx="5429692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b="1" u="sng">
                <a:solidFill>
                  <a:schemeClr val="bg1"/>
                </a:solidFill>
                <a:latin typeface="Arial"/>
                <a:cs typeface="Arial"/>
              </a:rPr>
              <a:t>Le professeur fournit </a:t>
            </a:r>
            <a:r>
              <a:rPr lang="fr-FR" b="1" u="sng">
                <a:solidFill>
                  <a:srgbClr val="002060"/>
                </a:solidFill>
                <a:latin typeface="Arial"/>
                <a:cs typeface="Arial"/>
              </a:rPr>
              <a:t>la solution </a:t>
            </a:r>
            <a:r>
              <a:rPr lang="fr-FR" b="1" u="sng">
                <a:solidFill>
                  <a:schemeClr val="bg1"/>
                </a:solidFill>
                <a:latin typeface="Arial"/>
                <a:cs typeface="Arial"/>
              </a:rPr>
              <a:t>et les supports</a:t>
            </a:r>
          </a:p>
        </p:txBody>
      </p:sp>
      <p:sp>
        <p:nvSpPr>
          <p:cNvPr id="23" name="ZoneTexte 22"/>
          <p:cNvSpPr txBox="1"/>
          <p:nvPr/>
        </p:nvSpPr>
        <p:spPr bwMode="auto">
          <a:xfrm>
            <a:off x="3944984" y="4676503"/>
            <a:ext cx="2429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b="1">
                <a:latin typeface="Arial"/>
                <a:cs typeface="Arial"/>
              </a:rPr>
              <a:t>Démarche</a:t>
            </a:r>
            <a:r>
              <a:rPr lang="fr-FR" b="1" u="sng">
                <a:latin typeface="Arial"/>
                <a:cs typeface="Arial"/>
              </a:rPr>
              <a:t> </a:t>
            </a:r>
            <a:r>
              <a:rPr lang="fr-FR" b="1">
                <a:latin typeface="Arial"/>
                <a:cs typeface="Arial"/>
              </a:rPr>
              <a:t>d’argumentation</a:t>
            </a:r>
          </a:p>
        </p:txBody>
      </p:sp>
      <p:sp>
        <p:nvSpPr>
          <p:cNvPr id="24" name="ZoneTexte 23"/>
          <p:cNvSpPr txBox="1"/>
          <p:nvPr/>
        </p:nvSpPr>
        <p:spPr bwMode="auto">
          <a:xfrm>
            <a:off x="1641230" y="3479076"/>
            <a:ext cx="1519984" cy="30777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400">
                <a:latin typeface="Arial"/>
                <a:cs typeface="Arial"/>
              </a:rPr>
              <a:t>En observant </a:t>
            </a:r>
          </a:p>
        </p:txBody>
      </p:sp>
      <p:sp>
        <p:nvSpPr>
          <p:cNvPr id="26" name="ZoneTexte 25"/>
          <p:cNvSpPr txBox="1"/>
          <p:nvPr/>
        </p:nvSpPr>
        <p:spPr bwMode="auto">
          <a:xfrm>
            <a:off x="5412041" y="2743202"/>
            <a:ext cx="1519984" cy="52322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400">
                <a:latin typeface="Arial"/>
                <a:cs typeface="Arial"/>
              </a:rPr>
              <a:t>En expérimentant</a:t>
            </a:r>
          </a:p>
        </p:txBody>
      </p:sp>
      <p:sp>
        <p:nvSpPr>
          <p:cNvPr id="30" name="ZoneTexte 29"/>
          <p:cNvSpPr txBox="1"/>
          <p:nvPr/>
        </p:nvSpPr>
        <p:spPr bwMode="auto">
          <a:xfrm>
            <a:off x="7245194" y="3492138"/>
            <a:ext cx="1559173" cy="30915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400">
                <a:latin typeface="Arial"/>
                <a:cs typeface="Arial"/>
              </a:rPr>
              <a:t>En modélisant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230315" y="2728170"/>
            <a:ext cx="1420061" cy="589795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600">
                <a:latin typeface="Arial"/>
                <a:cs typeface="Arial"/>
              </a:rPr>
              <a:t>En réalisant des mesures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 bwMode="auto">
          <a:xfrm>
            <a:off x="-117568" y="3670660"/>
            <a:ext cx="3448596" cy="2286002"/>
          </a:xfrm>
          <a:prstGeom prst="irregularSeal2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ZoneTexte 6"/>
          <p:cNvSpPr txBox="1"/>
          <p:nvPr/>
        </p:nvSpPr>
        <p:spPr bwMode="auto">
          <a:xfrm>
            <a:off x="2946057" y="117566"/>
            <a:ext cx="454483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 sz="3600">
                <a:latin typeface="Arial"/>
                <a:cs typeface="Arial"/>
              </a:rPr>
              <a:t>BESOIN </a:t>
            </a:r>
            <a:endParaRPr/>
          </a:p>
          <a:p>
            <a:pPr algn="ctr">
              <a:defRPr/>
            </a:pPr>
            <a:r>
              <a:rPr lang="fr-FR" sz="3600">
                <a:latin typeface="Arial"/>
                <a:cs typeface="Arial"/>
              </a:rPr>
              <a:t>comment faire pour ?</a:t>
            </a:r>
            <a:endParaRPr/>
          </a:p>
        </p:txBody>
      </p:sp>
      <p:sp>
        <p:nvSpPr>
          <p:cNvPr id="18" name="ZoneTexte 17"/>
          <p:cNvSpPr txBox="1"/>
          <p:nvPr/>
        </p:nvSpPr>
        <p:spPr bwMode="auto">
          <a:xfrm>
            <a:off x="3095313" y="6082936"/>
            <a:ext cx="5199601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b="1">
                <a:latin typeface="Arial"/>
                <a:cs typeface="Arial"/>
              </a:rPr>
              <a:t>OBJECTIF REPONDANT AU BESOIN ATTEINT : CONSTRUCTION DU SAVOIR</a:t>
            </a:r>
            <a:endParaRPr/>
          </a:p>
        </p:txBody>
      </p:sp>
      <p:sp>
        <p:nvSpPr>
          <p:cNvPr id="22" name="ZoneTexte 21"/>
          <p:cNvSpPr txBox="1"/>
          <p:nvPr/>
        </p:nvSpPr>
        <p:spPr bwMode="auto">
          <a:xfrm>
            <a:off x="2451466" y="3156857"/>
            <a:ext cx="94128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b="1" u="sng">
                <a:latin typeface="Arial"/>
                <a:cs typeface="Arial"/>
              </a:rPr>
              <a:t>Etapes</a:t>
            </a:r>
          </a:p>
        </p:txBody>
      </p:sp>
      <p:sp>
        <p:nvSpPr>
          <p:cNvPr id="23" name="ZoneTexte 22"/>
          <p:cNvSpPr txBox="1"/>
          <p:nvPr/>
        </p:nvSpPr>
        <p:spPr bwMode="auto">
          <a:xfrm>
            <a:off x="248195" y="4572000"/>
            <a:ext cx="2429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b="1">
                <a:latin typeface="Arial"/>
                <a:cs typeface="Arial"/>
              </a:rPr>
              <a:t>Démarche</a:t>
            </a:r>
            <a:r>
              <a:rPr lang="fr-FR" b="1" u="sng">
                <a:latin typeface="Arial"/>
                <a:cs typeface="Arial"/>
              </a:rPr>
              <a:t> </a:t>
            </a:r>
            <a:r>
              <a:rPr lang="fr-FR" b="1">
                <a:latin typeface="Arial"/>
                <a:cs typeface="Arial"/>
              </a:rPr>
              <a:t>(bio)technologique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879564" y="1713301"/>
            <a:ext cx="93486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b="1">
                <a:solidFill>
                  <a:srgbClr val="C00000"/>
                </a:solidFill>
                <a:latin typeface="Arial"/>
                <a:cs typeface="Arial"/>
              </a:rPr>
              <a:t>Les élèves sont acteurs de leur apprentissage, ils communiquent, coopèrent, créent, réfléchissent. Il y a des essais, des erreurs, des impasses.</a:t>
            </a:r>
            <a:r>
              <a:rPr lang="fr-FR" b="1">
                <a:solidFill>
                  <a:srgbClr val="000000"/>
                </a:solidFill>
                <a:latin typeface="Arial"/>
                <a:cs typeface="Arial"/>
              </a:rPr>
              <a:t> </a:t>
            </a:r>
            <a:endParaRPr lang="fr-FR" b="1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788351" y="3720086"/>
            <a:ext cx="241604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fr-FR">
                <a:latin typeface="Arial"/>
                <a:cs typeface="Arial"/>
              </a:rPr>
              <a:t>Analyse du besoin</a:t>
            </a:r>
            <a:endParaRPr/>
          </a:p>
        </p:txBody>
      </p:sp>
      <p:sp>
        <p:nvSpPr>
          <p:cNvPr id="8" name="Rectangle 7"/>
          <p:cNvSpPr/>
          <p:nvPr/>
        </p:nvSpPr>
        <p:spPr bwMode="auto">
          <a:xfrm>
            <a:off x="3316759" y="4086161"/>
            <a:ext cx="371127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 startAt="2"/>
              <a:defRPr/>
            </a:pPr>
            <a:r>
              <a:rPr lang="fr-FR">
                <a:latin typeface="Arial"/>
                <a:cs typeface="Arial"/>
              </a:rPr>
              <a:t>Cahier des charges fonctionnel</a:t>
            </a:r>
            <a:endParaRPr/>
          </a:p>
        </p:txBody>
      </p:sp>
      <p:sp>
        <p:nvSpPr>
          <p:cNvPr id="9" name="Rectangle 8"/>
          <p:cNvSpPr/>
          <p:nvPr/>
        </p:nvSpPr>
        <p:spPr bwMode="auto">
          <a:xfrm>
            <a:off x="4622746" y="5196097"/>
            <a:ext cx="303159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 startAt="5"/>
              <a:defRPr/>
            </a:pPr>
            <a:r>
              <a:rPr lang="fr-FR">
                <a:latin typeface="Arial"/>
                <a:cs typeface="Arial"/>
              </a:rPr>
              <a:t>Analyse de la réalisation</a:t>
            </a:r>
            <a:endParaRPr/>
          </a:p>
        </p:txBody>
      </p:sp>
      <p:sp>
        <p:nvSpPr>
          <p:cNvPr id="10" name="Rectangle 9"/>
          <p:cNvSpPr/>
          <p:nvPr/>
        </p:nvSpPr>
        <p:spPr bwMode="auto">
          <a:xfrm>
            <a:off x="5060484" y="5535551"/>
            <a:ext cx="2941896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 startAt="6"/>
              <a:defRPr/>
            </a:pPr>
            <a:r>
              <a:rPr lang="fr-FR">
                <a:latin typeface="Arial"/>
                <a:cs typeface="Arial"/>
              </a:rPr>
              <a:t>L’utilisation, l’évaluation</a:t>
            </a:r>
            <a:endParaRPr/>
          </a:p>
        </p:txBody>
      </p:sp>
      <p:sp>
        <p:nvSpPr>
          <p:cNvPr id="11" name="Rectangle 10"/>
          <p:cNvSpPr/>
          <p:nvPr/>
        </p:nvSpPr>
        <p:spPr bwMode="auto">
          <a:xfrm>
            <a:off x="4154722" y="4831155"/>
            <a:ext cx="1903085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 startAt="4"/>
              <a:defRPr/>
            </a:pPr>
            <a:r>
              <a:rPr lang="fr-FR">
                <a:latin typeface="Arial"/>
                <a:cs typeface="Arial"/>
              </a:rPr>
              <a:t>La réalisation</a:t>
            </a:r>
            <a:endParaRPr/>
          </a:p>
        </p:txBody>
      </p:sp>
      <p:sp>
        <p:nvSpPr>
          <p:cNvPr id="12" name="Rectangle 11"/>
          <p:cNvSpPr/>
          <p:nvPr/>
        </p:nvSpPr>
        <p:spPr bwMode="auto">
          <a:xfrm>
            <a:off x="3575033" y="4446116"/>
            <a:ext cx="6609502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>
                <a:latin typeface="Arial"/>
                <a:cs typeface="Arial"/>
              </a:rPr>
              <a:t> 3. l’avant projet = recherche de solutions + choix des solutions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82878" y="5842337"/>
            <a:ext cx="26386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000">
                <a:solidFill>
                  <a:schemeClr val="accent2">
                    <a:lumMod val="75000"/>
                  </a:schemeClr>
                </a:solidFill>
                <a:latin typeface="Arial"/>
                <a:cs typeface="Arial"/>
              </a:rPr>
              <a:t>On peut ne réaliser qu’une partie de la démarche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4155595" y="1390543"/>
            <a:ext cx="1851854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latin typeface="Arial"/>
                <a:cs typeface="Arial"/>
              </a:rPr>
              <a:t>Travail collectif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3917463" y="2975683"/>
            <a:ext cx="2980303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rgbClr val="000000"/>
                </a:solidFill>
                <a:latin typeface="Arial"/>
                <a:cs typeface="Arial"/>
              </a:rPr>
              <a:t>d’objectifs intermédiaires</a:t>
            </a:r>
            <a:endParaRPr lang="fr-FR"/>
          </a:p>
        </p:txBody>
      </p:sp>
      <p:sp>
        <p:nvSpPr>
          <p:cNvPr id="16" name="Rectangle 15"/>
          <p:cNvSpPr/>
          <p:nvPr/>
        </p:nvSpPr>
        <p:spPr bwMode="auto">
          <a:xfrm>
            <a:off x="6296016" y="2427043"/>
            <a:ext cx="2403222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rgbClr val="000000"/>
                </a:solidFill>
                <a:latin typeface="Arial"/>
                <a:cs typeface="Arial"/>
              </a:rPr>
              <a:t>répartition des rôles</a:t>
            </a:r>
            <a:endParaRPr lang="fr-FR"/>
          </a:p>
        </p:txBody>
      </p:sp>
      <p:sp>
        <p:nvSpPr>
          <p:cNvPr id="17" name="Rectangle 16"/>
          <p:cNvSpPr/>
          <p:nvPr/>
        </p:nvSpPr>
        <p:spPr bwMode="auto">
          <a:xfrm>
            <a:off x="1187180" y="2453261"/>
            <a:ext cx="305724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rgbClr val="000000"/>
                </a:solidFill>
                <a:latin typeface="Arial"/>
                <a:cs typeface="Arial"/>
              </a:rPr>
              <a:t>planification des activités </a:t>
            </a:r>
            <a:endParaRPr lang="fr-FR" b="1">
              <a:solidFill>
                <a:srgbClr val="C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 bwMode="auto">
          <a:xfrm>
            <a:off x="-117568" y="3670660"/>
            <a:ext cx="3448596" cy="2286002"/>
          </a:xfrm>
          <a:prstGeom prst="irregularSeal2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" name="ZoneTexte 6"/>
          <p:cNvSpPr txBox="1"/>
          <p:nvPr/>
        </p:nvSpPr>
        <p:spPr bwMode="auto">
          <a:xfrm>
            <a:off x="1264382" y="117566"/>
            <a:ext cx="8195578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 sz="3600">
                <a:latin typeface="Arial"/>
                <a:cs typeface="Arial"/>
              </a:rPr>
              <a:t>SAVOIR SCIENTIFIQUE CONSTRUIT </a:t>
            </a:r>
            <a:endParaRPr/>
          </a:p>
        </p:txBody>
      </p:sp>
      <p:sp>
        <p:nvSpPr>
          <p:cNvPr id="22" name="ZoneTexte 21"/>
          <p:cNvSpPr txBox="1"/>
          <p:nvPr/>
        </p:nvSpPr>
        <p:spPr bwMode="auto">
          <a:xfrm>
            <a:off x="1628506" y="3182982"/>
            <a:ext cx="392928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b="1">
                <a:latin typeface="Arial"/>
                <a:cs typeface="Arial"/>
              </a:rPr>
              <a:t>Résultats expériences historiques</a:t>
            </a:r>
          </a:p>
        </p:txBody>
      </p:sp>
      <p:sp>
        <p:nvSpPr>
          <p:cNvPr id="23" name="ZoneTexte 22"/>
          <p:cNvSpPr txBox="1"/>
          <p:nvPr/>
        </p:nvSpPr>
        <p:spPr bwMode="auto">
          <a:xfrm>
            <a:off x="248195" y="4572000"/>
            <a:ext cx="2429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b="1">
                <a:latin typeface="Arial"/>
                <a:cs typeface="Arial"/>
              </a:rPr>
              <a:t>Démarche</a:t>
            </a:r>
            <a:r>
              <a:rPr lang="fr-FR" b="1" u="sng">
                <a:latin typeface="Arial"/>
                <a:cs typeface="Arial"/>
              </a:rPr>
              <a:t> </a:t>
            </a:r>
            <a:r>
              <a:rPr lang="fr-FR" b="1">
                <a:latin typeface="Arial"/>
                <a:cs typeface="Arial"/>
              </a:rPr>
              <a:t>historique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505023" y="3093249"/>
            <a:ext cx="3775393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rgbClr val="000000"/>
                </a:solidFill>
                <a:latin typeface="Arial"/>
                <a:cs typeface="Arial"/>
              </a:rPr>
              <a:t>Documents sur les contextes</a:t>
            </a:r>
            <a:endParaRPr/>
          </a:p>
          <a:p>
            <a:pPr>
              <a:defRPr/>
            </a:pPr>
            <a:r>
              <a:rPr lang="fr-FR" b="1">
                <a:solidFill>
                  <a:srgbClr val="000000"/>
                </a:solidFill>
                <a:latin typeface="Arial"/>
                <a:cs typeface="Arial"/>
              </a:rPr>
              <a:t>Sociaux, culturels, économiques</a:t>
            </a:r>
            <a:endParaRPr/>
          </a:p>
          <a:p>
            <a:pPr>
              <a:defRPr/>
            </a:pPr>
            <a:r>
              <a:rPr lang="fr-FR" b="1">
                <a:solidFill>
                  <a:srgbClr val="000000"/>
                </a:solidFill>
                <a:latin typeface="Arial"/>
                <a:cs typeface="Arial"/>
              </a:rPr>
              <a:t>Technologiques.</a:t>
            </a:r>
            <a:endParaRPr lang="fr-FR"/>
          </a:p>
        </p:txBody>
      </p:sp>
      <p:sp>
        <p:nvSpPr>
          <p:cNvPr id="3" name="ZoneTexte 2"/>
          <p:cNvSpPr txBox="1"/>
          <p:nvPr/>
        </p:nvSpPr>
        <p:spPr bwMode="auto">
          <a:xfrm>
            <a:off x="3513910" y="4650377"/>
            <a:ext cx="4180113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b="1">
                <a:latin typeface="Arial"/>
                <a:cs typeface="Arial"/>
              </a:rPr>
              <a:t>OBJECTIF </a:t>
            </a:r>
            <a:endParaRPr/>
          </a:p>
          <a:p>
            <a:pPr algn="ctr">
              <a:defRPr/>
            </a:pPr>
            <a:r>
              <a:rPr lang="fr-FR">
                <a:latin typeface="Arial"/>
                <a:cs typeface="Arial"/>
              </a:rPr>
              <a:t>donner une </a:t>
            </a:r>
            <a:r>
              <a:rPr lang="fr-FR" b="1">
                <a:latin typeface="Arial"/>
                <a:cs typeface="Arial"/>
              </a:rPr>
              <a:t>représentation valide </a:t>
            </a:r>
            <a:r>
              <a:rPr lang="fr-FR">
                <a:latin typeface="Arial"/>
                <a:cs typeface="Arial"/>
              </a:rPr>
              <a:t>de ce qu’est la </a:t>
            </a:r>
            <a:r>
              <a:rPr lang="fr-FR" b="1">
                <a:latin typeface="Arial"/>
                <a:cs typeface="Arial"/>
              </a:rPr>
              <a:t>science et la construction du savoir scientifique</a:t>
            </a:r>
            <a:endParaRPr/>
          </a:p>
          <a:p>
            <a:pPr algn="ctr">
              <a:defRPr/>
            </a:pPr>
            <a:r>
              <a:rPr lang="fr-FR" b="1">
                <a:latin typeface="Arial"/>
                <a:cs typeface="Arial"/>
              </a:rPr>
              <a:t>Et NON LE SAVOIR LUI-MÊME. </a:t>
            </a:r>
            <a:endParaRPr lang="fr-FR" b="1">
              <a:solidFill>
                <a:srgbClr val="C00000"/>
              </a:solidFill>
              <a:latin typeface="Arial"/>
              <a:cs typeface="Arial"/>
            </a:endParaRPr>
          </a:p>
          <a:p>
            <a:pPr>
              <a:defRPr/>
            </a:pPr>
            <a:endParaRPr lang="fr-FR">
              <a:latin typeface="Arial"/>
              <a:cs typeface="Arial"/>
            </a:endParaRPr>
          </a:p>
        </p:txBody>
      </p:sp>
      <p:sp>
        <p:nvSpPr>
          <p:cNvPr id="20" name="ZoneTexte 19"/>
          <p:cNvSpPr txBox="1"/>
          <p:nvPr/>
        </p:nvSpPr>
        <p:spPr bwMode="auto">
          <a:xfrm>
            <a:off x="705399" y="2625637"/>
            <a:ext cx="8545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b="1">
                <a:solidFill>
                  <a:srgbClr val="C00000"/>
                </a:solidFill>
                <a:latin typeface="Arial"/>
                <a:cs typeface="Arial"/>
              </a:rPr>
              <a:t>L’élève cherche les informations, les arguments, les liens, refait les parcours</a:t>
            </a:r>
          </a:p>
        </p:txBody>
      </p:sp>
      <p:sp>
        <p:nvSpPr>
          <p:cNvPr id="24" name="ZoneTexte 23"/>
          <p:cNvSpPr txBox="1"/>
          <p:nvPr/>
        </p:nvSpPr>
        <p:spPr bwMode="auto">
          <a:xfrm>
            <a:off x="3710758" y="936171"/>
            <a:ext cx="3198311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latin typeface="Arial"/>
                <a:cs typeface="Arial"/>
              </a:rPr>
              <a:t>QUESTIONNER</a:t>
            </a:r>
            <a:endParaRPr/>
          </a:p>
          <a:p>
            <a:pPr algn="ctr">
              <a:defRPr/>
            </a:pPr>
            <a:r>
              <a:rPr lang="fr-FR">
                <a:latin typeface="Arial"/>
                <a:cs typeface="Arial"/>
              </a:rPr>
              <a:t>Comment a t-il été construit ?</a:t>
            </a:r>
          </a:p>
        </p:txBody>
      </p:sp>
      <p:sp>
        <p:nvSpPr>
          <p:cNvPr id="26" name="ZoneTexte 25"/>
          <p:cNvSpPr txBox="1"/>
          <p:nvPr/>
        </p:nvSpPr>
        <p:spPr bwMode="auto">
          <a:xfrm>
            <a:off x="3400700" y="3805646"/>
            <a:ext cx="2095445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b="1">
                <a:latin typeface="Arial"/>
                <a:cs typeface="Arial"/>
              </a:rPr>
              <a:t>expérimentations</a:t>
            </a:r>
          </a:p>
        </p:txBody>
      </p:sp>
      <p:sp>
        <p:nvSpPr>
          <p:cNvPr id="27" name="ZoneTexte 26"/>
          <p:cNvSpPr txBox="1"/>
          <p:nvPr/>
        </p:nvSpPr>
        <p:spPr bwMode="auto">
          <a:xfrm>
            <a:off x="5695410" y="4140926"/>
            <a:ext cx="928459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b="1">
                <a:latin typeface="Arial"/>
                <a:cs typeface="Arial"/>
              </a:rPr>
              <a:t>débats</a:t>
            </a:r>
          </a:p>
        </p:txBody>
      </p:sp>
      <p:sp>
        <p:nvSpPr>
          <p:cNvPr id="28" name="ZoneTexte 27"/>
          <p:cNvSpPr txBox="1"/>
          <p:nvPr/>
        </p:nvSpPr>
        <p:spPr bwMode="auto">
          <a:xfrm>
            <a:off x="1698171" y="1750422"/>
            <a:ext cx="7354387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9900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000">
                <a:latin typeface="Arial"/>
                <a:cs typeface="Arial"/>
              </a:rPr>
              <a:t>Le professeur</a:t>
            </a:r>
            <a:endParaRPr/>
          </a:p>
          <a:p>
            <a:pPr algn="ctr">
              <a:defRPr/>
            </a:pPr>
            <a:r>
              <a:rPr lang="fr-FR" sz="2000">
                <a:solidFill>
                  <a:srgbClr val="C00000"/>
                </a:solidFill>
                <a:latin typeface="Arial"/>
                <a:cs typeface="Arial"/>
              </a:rPr>
              <a:t>fournit les supports </a:t>
            </a:r>
            <a:r>
              <a:rPr lang="fr-FR" sz="2000">
                <a:latin typeface="Arial"/>
                <a:cs typeface="Arial"/>
              </a:rPr>
              <a:t>de recherche, les résultats, les protocoles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30925" y="786403"/>
            <a:ext cx="9361716" cy="208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fr-FR" b="1">
                <a:solidFill>
                  <a:schemeClr val="accent5">
                    <a:lumMod val="75000"/>
                  </a:schemeClr>
                </a:solidFill>
                <a:latin typeface="Arial"/>
              </a:rPr>
              <a:t>Faire prendre conscience aux élèves :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fr-FR">
                <a:latin typeface="Arial"/>
              </a:rPr>
              <a:t>que </a:t>
            </a:r>
            <a:r>
              <a:rPr lang="fr-FR" b="1">
                <a:latin typeface="Arial"/>
              </a:rPr>
              <a:t>différentes conceptions erronées ou imprécises ont existé </a:t>
            </a:r>
            <a:r>
              <a:rPr lang="fr-FR">
                <a:latin typeface="Arial"/>
              </a:rPr>
              <a:t>au cours de l’histoire et qu’il est possible et normal qu’ils disposent eux-mêmes de conceptions imprécises ou erronées sur certains phénomènes ;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fr-FR">
                <a:latin typeface="Arial"/>
              </a:rPr>
              <a:t>que la science est une entreprise de </a:t>
            </a:r>
            <a:r>
              <a:rPr lang="fr-FR" b="1">
                <a:latin typeface="Arial"/>
              </a:rPr>
              <a:t>construction du savoir collective </a:t>
            </a:r>
            <a:r>
              <a:rPr lang="fr-FR">
                <a:latin typeface="Arial"/>
              </a:rPr>
              <a:t>(les découvertes scientifiques ne sont pas le produit de grands « génies », l’histoire des sciences présente la science comme une activité plus accessible) ;</a:t>
            </a:r>
            <a:endParaRPr lang="fr-FR"/>
          </a:p>
        </p:txBody>
      </p:sp>
      <p:sp>
        <p:nvSpPr>
          <p:cNvPr id="5" name="ZoneTexte 4"/>
          <p:cNvSpPr txBox="1"/>
          <p:nvPr/>
        </p:nvSpPr>
        <p:spPr bwMode="auto">
          <a:xfrm>
            <a:off x="2205247" y="91440"/>
            <a:ext cx="5899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3200" b="1" u="sng">
                <a:solidFill>
                  <a:srgbClr val="0070C0"/>
                </a:solidFill>
                <a:latin typeface="Arial"/>
                <a:cs typeface="Arial"/>
              </a:rPr>
              <a:t>La démarche historique DOIT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00444" y="2945292"/>
            <a:ext cx="9535886" cy="3390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2"/>
              <a:defRPr/>
            </a:pPr>
            <a:r>
              <a:rPr lang="fr-FR" b="1">
                <a:solidFill>
                  <a:schemeClr val="accent5">
                    <a:lumMod val="75000"/>
                  </a:schemeClr>
                </a:solidFill>
                <a:latin typeface="Arial"/>
              </a:rPr>
              <a:t>Déconstruire leurs conceptions erronées de la science </a:t>
            </a:r>
            <a:r>
              <a:rPr lang="fr-FR">
                <a:solidFill>
                  <a:schemeClr val="accent5">
                    <a:lumMod val="75000"/>
                  </a:schemeClr>
                </a:solidFill>
                <a:latin typeface="Arial"/>
              </a:rPr>
              <a:t>: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fr-FR" b="1">
                <a:latin typeface="Arial"/>
                <a:cs typeface="Arial"/>
              </a:rPr>
              <a:t>La construction du savoir scientifique est empiriste </a:t>
            </a:r>
            <a:r>
              <a:rPr lang="fr-FR">
                <a:latin typeface="Arial"/>
                <a:cs typeface="Arial"/>
              </a:rPr>
              <a:t>(l’activité d’élaboration du savoir scientifique résulte en l’observation minutieuse des faits et phénomènes naturels permettant la découverte d’une réalité ou de Vérités naturelles) ;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fr-FR">
                <a:latin typeface="Arial"/>
                <a:cs typeface="Arial"/>
              </a:rPr>
              <a:t>la </a:t>
            </a:r>
            <a:r>
              <a:rPr lang="fr-FR" b="1">
                <a:latin typeface="Arial"/>
                <a:cs typeface="Arial"/>
              </a:rPr>
              <a:t>progression du savoir scientifique est linéaire, elle ignore les contradictions </a:t>
            </a:r>
            <a:r>
              <a:rPr lang="fr-FR">
                <a:latin typeface="Arial"/>
                <a:cs typeface="Arial"/>
              </a:rPr>
              <a:t>(chaque découverte réalisée par un scientifique complète ou précise une découverte antérieure) ;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fr-FR">
                <a:latin typeface="Arial"/>
                <a:cs typeface="Arial"/>
              </a:rPr>
              <a:t>le </a:t>
            </a:r>
            <a:r>
              <a:rPr lang="fr-FR" b="1">
                <a:latin typeface="Arial"/>
                <a:cs typeface="Arial"/>
              </a:rPr>
              <a:t>contexte social, culturel, économique et politique n’exerce aucune influence </a:t>
            </a:r>
            <a:r>
              <a:rPr lang="fr-FR">
                <a:latin typeface="Arial"/>
                <a:cs typeface="Arial"/>
              </a:rPr>
              <a:t>dans l’élaboration du savoir scientifique (Les débats au sein de la communauté scientifique et l’influence des autres scientifiques dans l’élaboration d’une connaissance, sont souvent occultés) ;</a:t>
            </a:r>
          </a:p>
          <a:p>
            <a:pPr marL="285750" indent="-285750">
              <a:buFont typeface="Arial"/>
              <a:buChar char="•"/>
              <a:defRPr/>
            </a:pPr>
            <a:endParaRPr lang="fr-FR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 bwMode="auto">
          <a:xfrm>
            <a:off x="2194560" y="0"/>
            <a:ext cx="56573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4000" b="1" u="sng">
                <a:solidFill>
                  <a:srgbClr val="0070C0"/>
                </a:solidFill>
                <a:latin typeface="Arial"/>
                <a:cs typeface="Arial"/>
              </a:rPr>
              <a:t>La démarche de projet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713422" y="1452885"/>
            <a:ext cx="8809401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>
                <a:latin typeface="Arial"/>
                <a:cs typeface="Arial"/>
              </a:rPr>
              <a:t>C’est une entreprise </a:t>
            </a:r>
            <a:r>
              <a:rPr lang="fr-FR" b="1">
                <a:latin typeface="Arial"/>
                <a:cs typeface="Arial"/>
              </a:rPr>
              <a:t>collective</a:t>
            </a:r>
            <a:r>
              <a:rPr lang="fr-FR">
                <a:latin typeface="Arial"/>
                <a:cs typeface="Arial"/>
              </a:rPr>
              <a:t> gérée par le groupe-classe (</a:t>
            </a:r>
            <a:r>
              <a:rPr lang="fr-FR" sz="2800" b="1">
                <a:solidFill>
                  <a:srgbClr val="C00000"/>
                </a:solidFill>
                <a:latin typeface="Arial"/>
                <a:cs typeface="Arial"/>
              </a:rPr>
              <a:t>l'enseignant anime, mais ne décide pas de tout</a:t>
            </a:r>
            <a:r>
              <a:rPr lang="fr-FR" b="1">
                <a:solidFill>
                  <a:srgbClr val="C00000"/>
                </a:solidFill>
                <a:latin typeface="Arial"/>
                <a:cs typeface="Arial"/>
              </a:rPr>
              <a:t>)</a:t>
            </a:r>
            <a:r>
              <a:rPr lang="fr-FR">
                <a:latin typeface="Arial"/>
                <a:cs typeface="Arial"/>
              </a:rPr>
              <a:t> qui </a:t>
            </a:r>
            <a:r>
              <a:rPr lang="fr-FR" b="1">
                <a:latin typeface="Arial"/>
                <a:cs typeface="Arial"/>
              </a:rPr>
              <a:t>mène à une production concrète </a:t>
            </a:r>
            <a:r>
              <a:rPr lang="fr-FR">
                <a:latin typeface="Arial"/>
                <a:cs typeface="Arial"/>
              </a:rPr>
              <a:t>(texte, journal, sortie, chanson …).</a:t>
            </a:r>
            <a:endParaRPr/>
          </a:p>
          <a:p>
            <a:pPr>
              <a:defRPr/>
            </a:pPr>
            <a:r>
              <a:rPr lang="fr-FR">
                <a:latin typeface="Arial"/>
                <a:cs typeface="Arial"/>
              </a:rPr>
              <a:t>Met en œuvre un ensemble de tâches dans lesquelles tous les élèves peuvent s'impliquer et jouer un rôle actif, qui peut varier en fonction de leurs moyens et intérêts, conduit à l’apprentissage de savoirs et savoir-faire de gestion de projet (décider, planifier, travailler en équipe …)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840378" y="490086"/>
            <a:ext cx="886532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>
                <a:solidFill>
                  <a:srgbClr val="000000"/>
                </a:solidFill>
                <a:latin typeface="Arial"/>
                <a:cs typeface="Arial"/>
              </a:rPr>
              <a:t>La démarche de projet consiste à </a:t>
            </a:r>
            <a:r>
              <a:rPr lang="fr-FR" b="1">
                <a:solidFill>
                  <a:srgbClr val="000000"/>
                </a:solidFill>
                <a:latin typeface="Arial"/>
                <a:cs typeface="Arial"/>
              </a:rPr>
              <a:t>concevoir</a:t>
            </a:r>
            <a:r>
              <a:rPr lang="fr-FR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fr-FR" b="1">
                <a:solidFill>
                  <a:srgbClr val="000000"/>
                </a:solidFill>
                <a:latin typeface="Arial"/>
                <a:cs typeface="Arial"/>
              </a:rPr>
              <a:t>innover</a:t>
            </a:r>
            <a:r>
              <a:rPr lang="fr-FR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fr-FR" b="1">
                <a:solidFill>
                  <a:srgbClr val="000000"/>
                </a:solidFill>
                <a:latin typeface="Arial"/>
                <a:cs typeface="Arial"/>
              </a:rPr>
              <a:t>créer </a:t>
            </a:r>
            <a:r>
              <a:rPr lang="fr-FR">
                <a:solidFill>
                  <a:srgbClr val="000000"/>
                </a:solidFill>
                <a:latin typeface="Arial"/>
                <a:cs typeface="Arial"/>
              </a:rPr>
              <a:t>et </a:t>
            </a:r>
            <a:r>
              <a:rPr lang="fr-FR" b="1">
                <a:solidFill>
                  <a:srgbClr val="000000"/>
                </a:solidFill>
                <a:latin typeface="Arial"/>
                <a:cs typeface="Arial"/>
              </a:rPr>
              <a:t>réaliser </a:t>
            </a:r>
            <a:r>
              <a:rPr lang="fr-FR">
                <a:solidFill>
                  <a:srgbClr val="000000"/>
                </a:solidFill>
                <a:latin typeface="Arial"/>
                <a:cs typeface="Arial"/>
              </a:rPr>
              <a:t>une production exploitable collectivement et pouvant intégrer l'usage des technologies de l'information et de la communication.</a:t>
            </a:r>
            <a:endParaRPr/>
          </a:p>
          <a:p>
            <a:pPr>
              <a:defRPr/>
            </a:pPr>
            <a:endParaRPr lang="fr-FR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fr-FR">
                <a:solidFill>
                  <a:srgbClr val="000000"/>
                </a:solidFill>
                <a:latin typeface="Arial"/>
                <a:cs typeface="Arial"/>
              </a:rPr>
              <a:t>Par commodité, la démarche peut être divisée en 6 étapes :</a:t>
            </a:r>
            <a:endParaRPr/>
          </a:p>
          <a:p>
            <a:pPr>
              <a:defRPr/>
            </a:pPr>
            <a:endParaRPr lang="fr-FR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fr-FR" b="1">
                <a:solidFill>
                  <a:srgbClr val="000000"/>
                </a:solidFill>
                <a:latin typeface="Arial"/>
                <a:cs typeface="Arial"/>
              </a:rPr>
              <a:t>1.émergence de l'idée ;</a:t>
            </a:r>
            <a:endParaRPr lang="fr-FR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fr-FR" b="1">
                <a:solidFill>
                  <a:srgbClr val="000000"/>
                </a:solidFill>
                <a:latin typeface="Arial"/>
                <a:cs typeface="Arial"/>
              </a:rPr>
              <a:t>2.analyse de la situation ;</a:t>
            </a:r>
            <a:endParaRPr lang="fr-FR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fr-FR" b="1">
                <a:solidFill>
                  <a:srgbClr val="000000"/>
                </a:solidFill>
                <a:latin typeface="Arial"/>
                <a:cs typeface="Arial"/>
              </a:rPr>
              <a:t>3.choix d'une stratégie ;</a:t>
            </a:r>
            <a:endParaRPr lang="fr-FR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fr-FR" b="1">
                <a:solidFill>
                  <a:srgbClr val="000000"/>
                </a:solidFill>
                <a:latin typeface="Arial"/>
                <a:cs typeface="Arial"/>
              </a:rPr>
              <a:t>4.montage et planification ;</a:t>
            </a:r>
            <a:endParaRPr lang="fr-FR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fr-FR" b="1">
                <a:solidFill>
                  <a:srgbClr val="000000"/>
                </a:solidFill>
                <a:latin typeface="Arial"/>
                <a:cs typeface="Arial"/>
              </a:rPr>
              <a:t>5.mise en œuvre;</a:t>
            </a:r>
            <a:endParaRPr lang="fr-FR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fr-FR" b="1">
                <a:solidFill>
                  <a:srgbClr val="000000"/>
                </a:solidFill>
                <a:latin typeface="Arial"/>
                <a:cs typeface="Arial"/>
              </a:rPr>
              <a:t>6.évaluation, bilan et réajustements éventuels.</a:t>
            </a:r>
            <a:endParaRPr lang="fr-FR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endParaRPr lang="fr-FR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/>
            </a:pPr>
            <a:r>
              <a:rPr lang="fr-FR">
                <a:solidFill>
                  <a:srgbClr val="000000"/>
                </a:solidFill>
                <a:latin typeface="Arial"/>
                <a:cs typeface="Arial"/>
              </a:rPr>
              <a:t>L'élève est conduit à effectuer des allers-retours entre ces différentes étapes.</a:t>
            </a:r>
            <a:endParaRPr/>
          </a:p>
          <a:p>
            <a:pPr>
              <a:defRPr/>
            </a:pPr>
            <a:r>
              <a:rPr lang="fr-FR">
                <a:solidFill>
                  <a:srgbClr val="000000"/>
                </a:solidFill>
                <a:latin typeface="Arial"/>
                <a:cs typeface="Arial"/>
              </a:rPr>
              <a:t>L'enseignant encadre le travail des élèves dans toutes les étapes d'une démarche de projet, en adoptant des postures différentes en fonction du niveau des élèves, du projet, de l'étape...</a:t>
            </a:r>
            <a:endParaRPr lang="fr-FR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9738251" name="Rectangle 1"/>
          <p:cNvSpPr/>
          <p:nvPr/>
        </p:nvSpPr>
        <p:spPr bwMode="auto">
          <a:xfrm>
            <a:off x="1739997" y="195562"/>
            <a:ext cx="7234526" cy="579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200">
                <a:solidFill>
                  <a:srgbClr val="009900"/>
                </a:solidFill>
                <a:latin typeface="Arial"/>
                <a:cs typeface="Arial"/>
              </a:rPr>
              <a:t>Pourquoi faire ce travail de réflexion</a:t>
            </a:r>
          </a:p>
        </p:txBody>
      </p:sp>
      <p:sp>
        <p:nvSpPr>
          <p:cNvPr id="580136260" name="ZoneTexte 2"/>
          <p:cNvSpPr txBox="1"/>
          <p:nvPr/>
        </p:nvSpPr>
        <p:spPr bwMode="auto">
          <a:xfrm>
            <a:off x="707383" y="1016219"/>
            <a:ext cx="9119827" cy="945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800" b="1">
                <a:solidFill>
                  <a:srgbClr val="C00000"/>
                </a:solidFill>
                <a:latin typeface="Arial"/>
                <a:cs typeface="Arial"/>
              </a:rPr>
              <a:t>POUR EVITER LE MYTHE D’UNE METHODE SCIENTIFIQUE UNIQUE</a:t>
            </a:r>
          </a:p>
        </p:txBody>
      </p:sp>
      <p:sp>
        <p:nvSpPr>
          <p:cNvPr id="464062564" name="ZoneTexte 464062563"/>
          <p:cNvSpPr txBox="1"/>
          <p:nvPr/>
        </p:nvSpPr>
        <p:spPr bwMode="auto">
          <a:xfrm>
            <a:off x="581268" y="5347791"/>
            <a:ext cx="9031181" cy="642373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l">
              <a:defRPr/>
            </a:pPr>
            <a:r>
              <a:rPr b="1">
                <a:latin typeface="Arial"/>
                <a:ea typeface="Arial"/>
                <a:cs typeface="Arial"/>
              </a:rPr>
              <a:t>rapport-igesr, avril 2023</a:t>
            </a:r>
            <a:r>
              <a:rPr>
                <a:latin typeface="Arial"/>
                <a:ea typeface="Arial"/>
                <a:cs typeface="Arial"/>
              </a:rPr>
              <a:t> :</a:t>
            </a:r>
            <a:r>
              <a:rPr lang="en-US" sz="18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 sensibilisation et la formation à la démarche scientifique de l’école élémentaire au doctora</a:t>
            </a:r>
            <a:r>
              <a:rPr>
                <a:latin typeface="Arial"/>
                <a:ea typeface="Arial"/>
                <a:cs typeface="Arial"/>
              </a:rPr>
              <a:t> </a:t>
            </a:r>
            <a:endParaRPr>
              <a:latin typeface="Arial"/>
              <a:cs typeface="Arial"/>
            </a:endParaRPr>
          </a:p>
        </p:txBody>
      </p:sp>
      <p:sp>
        <p:nvSpPr>
          <p:cNvPr id="406414132" name="ZoneTexte 406414131"/>
          <p:cNvSpPr txBox="1"/>
          <p:nvPr/>
        </p:nvSpPr>
        <p:spPr bwMode="auto">
          <a:xfrm>
            <a:off x="1064000" y="2917220"/>
            <a:ext cx="9102387" cy="9147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l">
              <a:defRPr/>
            </a:pPr>
            <a:r>
              <a:rPr b="1" u="sng">
                <a:latin typeface="Arial"/>
                <a:ea typeface="Arial"/>
                <a:cs typeface="Arial"/>
              </a:rPr>
              <a:t>Démarche scientifique </a:t>
            </a:r>
            <a:r>
              <a:rPr>
                <a:latin typeface="Arial"/>
                <a:ea typeface="Arial"/>
                <a:cs typeface="Arial"/>
              </a:rPr>
              <a:t>: </a:t>
            </a:r>
            <a:r>
              <a:rPr b="1">
                <a:solidFill>
                  <a:schemeClr val="tx1"/>
                </a:solidFill>
                <a:latin typeface="Arial"/>
                <a:ea typeface="Arial"/>
                <a:cs typeface="Arial"/>
              </a:rPr>
              <a:t>mode de production de savoirs qui s’appuie sur un ensemble de normes méthodologiques et éthiques partagées par des communautés de chercheurs</a:t>
            </a:r>
            <a:endParaRPr b="1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676397" y="98698"/>
            <a:ext cx="72194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3200">
                <a:solidFill>
                  <a:srgbClr val="009900"/>
                </a:solidFill>
                <a:latin typeface="Arial"/>
                <a:cs typeface="Arial"/>
              </a:rPr>
              <a:t>La démarche expérimentale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026433" y="2176488"/>
            <a:ext cx="7751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>
                <a:latin typeface="Arial"/>
                <a:cs typeface="Arial"/>
              </a:rPr>
              <a:t>On l’a souvent associé aux travaux de Claude Bernard, et il a fortement influencé l’enseignement des sciences pendant des dizaines d’années.</a:t>
            </a:r>
            <a:endParaRPr/>
          </a:p>
        </p:txBody>
      </p:sp>
      <p:sp>
        <p:nvSpPr>
          <p:cNvPr id="5" name="Rectangle 4"/>
          <p:cNvSpPr/>
          <p:nvPr/>
        </p:nvSpPr>
        <p:spPr bwMode="auto">
          <a:xfrm>
            <a:off x="683623" y="3212685"/>
            <a:ext cx="8868925" cy="146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>
                <a:latin typeface="Arial"/>
              </a:rPr>
              <a:t>Cette manière de considérer la «démarche scientifique » suppose que l’observation (</a:t>
            </a:r>
            <a:r>
              <a:rPr lang="fr-FR" b="1">
                <a:solidFill>
                  <a:srgbClr val="FF0000"/>
                </a:solidFill>
                <a:latin typeface="Arial"/>
              </a:rPr>
              <a:t>O</a:t>
            </a:r>
            <a:r>
              <a:rPr lang="fr-FR">
                <a:latin typeface="Arial"/>
              </a:rPr>
              <a:t>) impartiale des phénomènes conduit à la formulation d’hypothèses (</a:t>
            </a:r>
            <a:r>
              <a:rPr lang="fr-FR" b="1">
                <a:solidFill>
                  <a:srgbClr val="FF0000"/>
                </a:solidFill>
                <a:latin typeface="Arial"/>
              </a:rPr>
              <a:t>H</a:t>
            </a:r>
            <a:r>
              <a:rPr lang="fr-FR">
                <a:latin typeface="Arial"/>
              </a:rPr>
              <a:t>) qui, elles, débouchent sur une expérimentation (</a:t>
            </a:r>
            <a:r>
              <a:rPr lang="fr-FR" b="1">
                <a:solidFill>
                  <a:srgbClr val="FF0000"/>
                </a:solidFill>
                <a:latin typeface="Arial"/>
              </a:rPr>
              <a:t>E</a:t>
            </a:r>
            <a:r>
              <a:rPr lang="fr-FR">
                <a:latin typeface="Arial"/>
              </a:rPr>
              <a:t>) visant à les infirmer ou à les confirmer.</a:t>
            </a:r>
            <a:r>
              <a:rPr lang="fr-FR"/>
              <a:t/>
            </a:r>
            <a:br>
              <a:rPr lang="fr-FR"/>
            </a:br>
            <a:r>
              <a:rPr lang="fr-FR">
                <a:latin typeface="Arial"/>
              </a:rPr>
              <a:t>L’interprétation (</a:t>
            </a:r>
            <a:r>
              <a:rPr lang="fr-FR" b="1">
                <a:solidFill>
                  <a:srgbClr val="FF0000"/>
                </a:solidFill>
                <a:latin typeface="Arial"/>
              </a:rPr>
              <a:t>I</a:t>
            </a:r>
            <a:r>
              <a:rPr lang="fr-FR">
                <a:latin typeface="Arial"/>
              </a:rPr>
              <a:t>) des résultats (</a:t>
            </a:r>
            <a:r>
              <a:rPr lang="fr-FR" b="1">
                <a:solidFill>
                  <a:srgbClr val="FF0000"/>
                </a:solidFill>
                <a:latin typeface="Arial"/>
              </a:rPr>
              <a:t>R</a:t>
            </a:r>
            <a:r>
              <a:rPr lang="fr-FR">
                <a:latin typeface="Arial"/>
              </a:rPr>
              <a:t>) obtenus par l’expérimentation permet de tirer des conclusions (</a:t>
            </a:r>
            <a:r>
              <a:rPr lang="fr-FR" b="1">
                <a:solidFill>
                  <a:srgbClr val="FF0000"/>
                </a:solidFill>
                <a:latin typeface="Arial"/>
              </a:rPr>
              <a:t>C</a:t>
            </a:r>
            <a:r>
              <a:rPr lang="fr-FR">
                <a:latin typeface="Arial"/>
              </a:rPr>
              <a:t>) au regard des hypothèses de départ. Modèle </a:t>
            </a:r>
            <a:r>
              <a:rPr lang="fr-FR">
                <a:solidFill>
                  <a:srgbClr val="FF0000"/>
                </a:solidFill>
                <a:latin typeface="Arial"/>
              </a:rPr>
              <a:t>OHERIC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96684" y="4754268"/>
            <a:ext cx="82644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>
                <a:solidFill>
                  <a:srgbClr val="009900"/>
                </a:solidFill>
                <a:latin typeface="Arial"/>
              </a:rPr>
              <a:t>Ce modèle réduit la démarche </a:t>
            </a:r>
            <a:r>
              <a:rPr lang="fr-FR" sz="2400" b="1" u="sng">
                <a:solidFill>
                  <a:srgbClr val="009900"/>
                </a:solidFill>
                <a:latin typeface="Arial"/>
              </a:rPr>
              <a:t>à un seul modèle stéréotypé</a:t>
            </a:r>
            <a:r>
              <a:rPr lang="fr-FR">
                <a:solidFill>
                  <a:srgbClr val="009900"/>
                </a:solidFill>
                <a:latin typeface="Arial"/>
              </a:rPr>
              <a:t>, il laisse croire que l’observation des phénomènes est neutre et, d’une manière générale, il </a:t>
            </a:r>
            <a:r>
              <a:rPr lang="fr-FR" sz="2400" b="1">
                <a:solidFill>
                  <a:srgbClr val="009900"/>
                </a:solidFill>
                <a:latin typeface="Arial"/>
              </a:rPr>
              <a:t>ne reflète pas le processus de production des savoirs dans le domaine des sciences.</a:t>
            </a:r>
            <a:endParaRPr lang="fr-FR" b="1">
              <a:solidFill>
                <a:srgbClr val="0099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 bwMode="auto">
          <a:xfrm>
            <a:off x="431073" y="979713"/>
            <a:ext cx="9094988" cy="945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800" b="1">
                <a:solidFill>
                  <a:srgbClr val="C00000"/>
                </a:solidFill>
                <a:latin typeface="Arial"/>
                <a:cs typeface="Arial"/>
              </a:rPr>
              <a:t> N’EST PAS L’UNIQUE MODELE DE DEMARCHE SCIENTIFIQUE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 bwMode="auto">
          <a:xfrm>
            <a:off x="1053735" y="509450"/>
            <a:ext cx="8339047" cy="640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3600" b="1">
                <a:solidFill>
                  <a:srgbClr val="0070C0"/>
                </a:solidFill>
                <a:latin typeface="Arial"/>
                <a:cs typeface="Arial"/>
              </a:rPr>
              <a:t>L’objectif de </a:t>
            </a:r>
            <a:r>
              <a:rPr lang="fr-FR" sz="3600" b="1" u="sng">
                <a:solidFill>
                  <a:srgbClr val="0070C0"/>
                </a:solidFill>
                <a:latin typeface="Arial"/>
                <a:cs typeface="Arial"/>
              </a:rPr>
              <a:t>la</a:t>
            </a:r>
            <a:r>
              <a:rPr lang="fr-FR" sz="3600" b="1">
                <a:solidFill>
                  <a:srgbClr val="0070C0"/>
                </a:solidFill>
                <a:latin typeface="Arial"/>
                <a:cs typeface="Arial"/>
              </a:rPr>
              <a:t> démarche scientifique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219200" y="1692370"/>
            <a:ext cx="813380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800">
                <a:solidFill>
                  <a:srgbClr val="000000"/>
                </a:solidFill>
                <a:latin typeface="Arial"/>
                <a:cs typeface="Arial"/>
              </a:rPr>
              <a:t>Amener les élèves à exercer leur </a:t>
            </a:r>
            <a:r>
              <a:rPr lang="fr-FR" sz="2800" b="1">
                <a:solidFill>
                  <a:srgbClr val="000000"/>
                </a:solidFill>
                <a:latin typeface="Arial"/>
                <a:cs typeface="Arial"/>
              </a:rPr>
              <a:t>capacité à raisonner</a:t>
            </a:r>
            <a:r>
              <a:rPr lang="fr-FR" sz="2800">
                <a:solidFill>
                  <a:srgbClr val="000000"/>
                </a:solidFill>
                <a:latin typeface="Arial"/>
                <a:cs typeface="Arial"/>
              </a:rPr>
              <a:t>, à </a:t>
            </a:r>
            <a:r>
              <a:rPr lang="fr-FR" sz="2800" b="1">
                <a:solidFill>
                  <a:srgbClr val="000000"/>
                </a:solidFill>
                <a:latin typeface="Arial"/>
                <a:cs typeface="Arial"/>
              </a:rPr>
              <a:t>développer leur esprit critique </a:t>
            </a:r>
            <a:r>
              <a:rPr lang="fr-FR" sz="2800">
                <a:solidFill>
                  <a:srgbClr val="000000"/>
                </a:solidFill>
                <a:latin typeface="Arial"/>
                <a:cs typeface="Arial"/>
              </a:rPr>
              <a:t>et à distinguer la </a:t>
            </a:r>
            <a:r>
              <a:rPr lang="fr-FR" sz="2800" b="1">
                <a:solidFill>
                  <a:srgbClr val="000000"/>
                </a:solidFill>
                <a:latin typeface="Arial"/>
                <a:cs typeface="Arial"/>
              </a:rPr>
              <a:t>connaissance scientifique </a:t>
            </a:r>
            <a:r>
              <a:rPr lang="fr-FR" sz="2800">
                <a:solidFill>
                  <a:srgbClr val="000000"/>
                </a:solidFill>
                <a:latin typeface="Arial"/>
                <a:cs typeface="Arial"/>
              </a:rPr>
              <a:t>qui repose sur des </a:t>
            </a:r>
            <a:r>
              <a:rPr lang="fr-FR" sz="2800" b="1">
                <a:solidFill>
                  <a:srgbClr val="000000"/>
                </a:solidFill>
                <a:latin typeface="Arial"/>
                <a:cs typeface="Arial"/>
              </a:rPr>
              <a:t>faits éprouvés, </a:t>
            </a:r>
            <a:r>
              <a:rPr lang="fr-FR" sz="2800">
                <a:solidFill>
                  <a:srgbClr val="000000"/>
                </a:solidFill>
                <a:latin typeface="Arial"/>
                <a:cs typeface="Arial"/>
              </a:rPr>
              <a:t>de la </a:t>
            </a:r>
            <a:r>
              <a:rPr lang="fr-FR" sz="2800" b="1">
                <a:solidFill>
                  <a:srgbClr val="000000"/>
                </a:solidFill>
                <a:latin typeface="Arial"/>
                <a:cs typeface="Arial"/>
              </a:rPr>
              <a:t>croyance </a:t>
            </a:r>
            <a:r>
              <a:rPr lang="fr-FR" sz="2800">
                <a:solidFill>
                  <a:srgbClr val="000000"/>
                </a:solidFill>
                <a:latin typeface="Arial"/>
                <a:cs typeface="Arial"/>
              </a:rPr>
              <a:t>ou de la simple </a:t>
            </a:r>
            <a:r>
              <a:rPr lang="fr-FR" sz="2800" b="1">
                <a:solidFill>
                  <a:srgbClr val="000000"/>
                </a:solidFill>
                <a:latin typeface="Arial"/>
                <a:cs typeface="Arial"/>
              </a:rPr>
              <a:t>opinion.</a:t>
            </a:r>
            <a:endParaRPr lang="fr-FR" sz="2800">
              <a:latin typeface="Arial"/>
              <a:cs typeface="Arial"/>
            </a:endParaRPr>
          </a:p>
        </p:txBody>
      </p:sp>
      <p:sp>
        <p:nvSpPr>
          <p:cNvPr id="3" name="ZoneTexte 2"/>
          <p:cNvSpPr txBox="1"/>
          <p:nvPr/>
        </p:nvSpPr>
        <p:spPr bwMode="auto">
          <a:xfrm>
            <a:off x="1306286" y="4415245"/>
            <a:ext cx="76287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3200" b="1" dirty="0" smtClean="0">
                <a:solidFill>
                  <a:srgbClr val="C00000"/>
                </a:solidFill>
                <a:latin typeface="Arial"/>
                <a:cs typeface="Arial"/>
              </a:rPr>
              <a:t>Sont </a:t>
            </a:r>
            <a:r>
              <a:rPr lang="fr-FR" sz="3200" b="1" dirty="0">
                <a:solidFill>
                  <a:srgbClr val="C00000"/>
                </a:solidFill>
                <a:latin typeface="Arial"/>
                <a:cs typeface="Arial"/>
              </a:rPr>
              <a:t>présentées ici différents types de démarches et non différentes modalités d’investigation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827314" y="451398"/>
            <a:ext cx="8564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400">
                <a:solidFill>
                  <a:srgbClr val="FF0000"/>
                </a:solidFill>
                <a:latin typeface="Arial"/>
                <a:cs typeface="Arial"/>
              </a:rPr>
              <a:t>Il faut penser la démarche scientifique en termes de posture (une pensée scientifique) et non pas en termes de procédure</a:t>
            </a:r>
            <a:endParaRPr/>
          </a:p>
        </p:txBody>
      </p:sp>
      <p:sp>
        <p:nvSpPr>
          <p:cNvPr id="6" name="Rectangle 5"/>
          <p:cNvSpPr/>
          <p:nvPr/>
        </p:nvSpPr>
        <p:spPr bwMode="auto">
          <a:xfrm>
            <a:off x="587827" y="1819488"/>
            <a:ext cx="920931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fr-FR">
                <a:latin typeface="Arial"/>
              </a:rPr>
              <a:t>Au départ </a:t>
            </a:r>
            <a:r>
              <a:rPr lang="fr-FR" b="1">
                <a:latin typeface="Arial"/>
              </a:rPr>
              <a:t>un questionnement scientifique à construire </a:t>
            </a:r>
            <a:r>
              <a:rPr lang="fr-FR">
                <a:latin typeface="Arial"/>
              </a:rPr>
              <a:t>qui s’appuie sur des savoirs conceptuels préalables</a:t>
            </a:r>
            <a:endParaRPr/>
          </a:p>
          <a:p>
            <a:pPr marL="342900" indent="-342900">
              <a:buFont typeface="+mj-lt"/>
              <a:buAutoNum type="arabicPeriod"/>
              <a:defRPr/>
            </a:pPr>
            <a:endParaRPr lang="fr-FR">
              <a:latin typeface="Arial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fr-FR" b="1" u="sng">
                <a:latin typeface="Arial"/>
              </a:rPr>
              <a:t>Une diversité des processus de recherche et de validation des faits </a:t>
            </a:r>
            <a:r>
              <a:rPr lang="fr-FR">
                <a:latin typeface="Arial"/>
              </a:rPr>
              <a:t>: L’expérimentation, l’observation sans expérimentation, corrélation de données, modélisation, enquête</a:t>
            </a:r>
            <a:endParaRPr/>
          </a:p>
          <a:p>
            <a:pPr marL="342900" indent="-342900">
              <a:buFont typeface="+mj-lt"/>
              <a:buAutoNum type="arabicPeriod"/>
              <a:defRPr/>
            </a:pPr>
            <a:endParaRPr lang="fr-FR"/>
          </a:p>
          <a:p>
            <a:pPr marL="342900" indent="-342900">
              <a:buFont typeface="+mj-lt"/>
              <a:buAutoNum type="arabicPeriod"/>
              <a:defRPr/>
            </a:pPr>
            <a:r>
              <a:rPr lang="fr-FR" b="1">
                <a:latin typeface="Arial"/>
              </a:rPr>
              <a:t>Donner sens aux faits </a:t>
            </a:r>
            <a:r>
              <a:rPr lang="fr-FR">
                <a:latin typeface="Arial"/>
              </a:rPr>
              <a:t>: distinguer l’analyse de l’interprétation qui en découle :</a:t>
            </a:r>
            <a:endParaRPr/>
          </a:p>
          <a:p>
            <a:pPr marL="800100" lvl="1" indent="-342900">
              <a:buFont typeface="Arial"/>
              <a:buChar char="•"/>
              <a:defRPr/>
            </a:pPr>
            <a:r>
              <a:rPr lang="fr-FR">
                <a:latin typeface="Arial"/>
              </a:rPr>
              <a:t>Les activités d’</a:t>
            </a:r>
            <a:r>
              <a:rPr lang="fr-FR" b="1">
                <a:latin typeface="Arial"/>
              </a:rPr>
              <a:t>analyse</a:t>
            </a:r>
            <a:r>
              <a:rPr lang="fr-FR">
                <a:latin typeface="Arial"/>
              </a:rPr>
              <a:t> ont comme but premier d’organiser les faits de manière à souligner les constats dignes d’intérêt en lien avec la problématique (la question ou l’hypothèse).</a:t>
            </a:r>
            <a:endParaRPr lang="fr-FR"/>
          </a:p>
          <a:p>
            <a:pPr marL="800100" lvl="1" indent="-342900">
              <a:buFont typeface="Arial"/>
              <a:buChar char="•"/>
              <a:defRPr/>
            </a:pPr>
            <a:r>
              <a:rPr lang="fr-FR">
                <a:latin typeface="Arial"/>
              </a:rPr>
              <a:t>L’</a:t>
            </a:r>
            <a:r>
              <a:rPr lang="fr-FR" b="1">
                <a:latin typeface="Arial"/>
              </a:rPr>
              <a:t>interprétation</a:t>
            </a:r>
            <a:r>
              <a:rPr lang="fr-FR">
                <a:latin typeface="Arial"/>
              </a:rPr>
              <a:t>, quant à elle, va plus loin que les constats en proposant des explications argumentées et en formulant éventuellement des énoncés scientifiques.</a:t>
            </a:r>
            <a:endParaRPr lang="fr-FR"/>
          </a:p>
          <a:p>
            <a:pPr marL="800100" lvl="1" indent="-342900">
              <a:buFont typeface="Arial"/>
              <a:buChar char="•"/>
              <a:defRPr/>
            </a:pPr>
            <a:endParaRPr lang="fr-FR">
              <a:latin typeface="Arial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fr-FR">
                <a:latin typeface="Arial"/>
              </a:rPr>
              <a:t>Ne pas oublier </a:t>
            </a:r>
            <a:r>
              <a:rPr lang="fr-FR" b="1">
                <a:latin typeface="Arial"/>
              </a:rPr>
              <a:t>la dimension sociale de la démarche scientifique : </a:t>
            </a:r>
            <a:r>
              <a:rPr lang="fr-FR">
                <a:latin typeface="Arial"/>
              </a:rPr>
              <a:t>les débats et l’argumentation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 bwMode="auto">
          <a:xfrm>
            <a:off x="3146280" y="0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 sz="2400" b="1" u="sng">
                <a:solidFill>
                  <a:srgbClr val="0070C0"/>
                </a:solidFill>
                <a:latin typeface="Arial"/>
                <a:cs typeface="Arial"/>
              </a:rPr>
              <a:t>La démarche scientifique</a:t>
            </a:r>
          </a:p>
        </p:txBody>
      </p:sp>
      <p:sp>
        <p:nvSpPr>
          <p:cNvPr id="3" name="ZoneTexte 2"/>
          <p:cNvSpPr txBox="1"/>
          <p:nvPr/>
        </p:nvSpPr>
        <p:spPr bwMode="auto">
          <a:xfrm>
            <a:off x="3762103" y="600891"/>
            <a:ext cx="263405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latin typeface="Arial"/>
                <a:cs typeface="Arial"/>
              </a:rPr>
              <a:t>MOTIVER</a:t>
            </a:r>
            <a:endParaRPr/>
          </a:p>
          <a:p>
            <a:pPr>
              <a:defRPr/>
            </a:pPr>
            <a:r>
              <a:rPr lang="fr-FR">
                <a:latin typeface="Arial"/>
                <a:cs typeface="Arial"/>
              </a:rPr>
              <a:t>(situation déclenchante)</a:t>
            </a:r>
          </a:p>
        </p:txBody>
      </p:sp>
      <p:sp>
        <p:nvSpPr>
          <p:cNvPr id="7" name="ZoneTexte 6"/>
          <p:cNvSpPr txBox="1"/>
          <p:nvPr/>
        </p:nvSpPr>
        <p:spPr bwMode="auto">
          <a:xfrm>
            <a:off x="3847044" y="1380308"/>
            <a:ext cx="2403223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latin typeface="Arial"/>
                <a:cs typeface="Arial"/>
              </a:rPr>
              <a:t>QUESTIONNER</a:t>
            </a:r>
            <a:endParaRPr/>
          </a:p>
          <a:p>
            <a:pPr algn="ctr">
              <a:defRPr/>
            </a:pPr>
            <a:r>
              <a:rPr lang="fr-FR">
                <a:latin typeface="Arial"/>
                <a:cs typeface="Arial"/>
              </a:rPr>
              <a:t>(ou définir un objectif)</a:t>
            </a:r>
            <a:endParaRPr/>
          </a:p>
        </p:txBody>
      </p:sp>
      <p:sp>
        <p:nvSpPr>
          <p:cNvPr id="8" name="ZoneTexte 7"/>
          <p:cNvSpPr txBox="1"/>
          <p:nvPr/>
        </p:nvSpPr>
        <p:spPr bwMode="auto">
          <a:xfrm>
            <a:off x="2651272" y="2569029"/>
            <a:ext cx="4925387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solidFill>
                  <a:schemeClr val="bg1"/>
                </a:solidFill>
                <a:latin typeface="Arial"/>
                <a:cs typeface="Arial"/>
              </a:rPr>
              <a:t>IL DEFINIT LA STRATEGIE DE RECHERCHE</a:t>
            </a:r>
            <a:endParaRPr/>
          </a:p>
        </p:txBody>
      </p:sp>
      <p:sp>
        <p:nvSpPr>
          <p:cNvPr id="13" name="ZoneTexte 12"/>
          <p:cNvSpPr txBox="1"/>
          <p:nvPr/>
        </p:nvSpPr>
        <p:spPr bwMode="auto">
          <a:xfrm>
            <a:off x="2883454" y="3766455"/>
            <a:ext cx="437395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solidFill>
                  <a:schemeClr val="bg1"/>
                </a:solidFill>
                <a:latin typeface="Arial"/>
                <a:cs typeface="Arial"/>
              </a:rPr>
              <a:t>IL MET EN ŒUVRE DE LA STRATEGIE </a:t>
            </a:r>
            <a:endParaRPr/>
          </a:p>
        </p:txBody>
      </p:sp>
      <p:sp>
        <p:nvSpPr>
          <p:cNvPr id="14" name="ZoneTexte 13"/>
          <p:cNvSpPr txBox="1"/>
          <p:nvPr/>
        </p:nvSpPr>
        <p:spPr bwMode="auto">
          <a:xfrm>
            <a:off x="4059894" y="4415247"/>
            <a:ext cx="1646605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solidFill>
                  <a:schemeClr val="bg1"/>
                </a:solidFill>
                <a:latin typeface="Arial"/>
                <a:cs typeface="Arial"/>
              </a:rPr>
              <a:t>CONFRONTE</a:t>
            </a:r>
            <a:endParaRPr/>
          </a:p>
        </p:txBody>
      </p:sp>
      <p:sp>
        <p:nvSpPr>
          <p:cNvPr id="18" name="ZoneTexte 17"/>
          <p:cNvSpPr txBox="1"/>
          <p:nvPr/>
        </p:nvSpPr>
        <p:spPr bwMode="auto">
          <a:xfrm>
            <a:off x="1978081" y="5821679"/>
            <a:ext cx="6480813" cy="36933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solidFill>
                  <a:schemeClr val="bg1"/>
                </a:solidFill>
                <a:latin typeface="Arial"/>
                <a:cs typeface="Arial"/>
              </a:rPr>
              <a:t>REPOND   CONSTRUIRE ET STRUCTURER son SAVOIR</a:t>
            </a:r>
            <a:endParaRPr/>
          </a:p>
        </p:txBody>
      </p:sp>
      <p:sp>
        <p:nvSpPr>
          <p:cNvPr id="19" name="ZoneTexte 18"/>
          <p:cNvSpPr txBox="1"/>
          <p:nvPr/>
        </p:nvSpPr>
        <p:spPr bwMode="auto">
          <a:xfrm>
            <a:off x="4332176" y="5229500"/>
            <a:ext cx="1598362" cy="52322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400">
                <a:latin typeface="Arial"/>
                <a:cs typeface="Arial"/>
              </a:rPr>
              <a:t>Faits recherchés / faits découverts</a:t>
            </a:r>
          </a:p>
        </p:txBody>
      </p:sp>
      <p:sp>
        <p:nvSpPr>
          <p:cNvPr id="20" name="ZoneTexte 19"/>
          <p:cNvSpPr txBox="1"/>
          <p:nvPr/>
        </p:nvSpPr>
        <p:spPr bwMode="auto">
          <a:xfrm>
            <a:off x="2263892" y="4924699"/>
            <a:ext cx="1890097" cy="52322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400">
                <a:latin typeface="Arial"/>
                <a:cs typeface="Arial"/>
              </a:rPr>
              <a:t>Résultats prévus /</a:t>
            </a:r>
            <a:endParaRPr/>
          </a:p>
          <a:p>
            <a:pPr algn="ctr">
              <a:defRPr/>
            </a:pPr>
            <a:r>
              <a:rPr lang="fr-FR" sz="1400">
                <a:latin typeface="Arial"/>
                <a:cs typeface="Arial"/>
              </a:rPr>
              <a:t>Résultats obtenus</a:t>
            </a:r>
            <a:endParaRPr/>
          </a:p>
        </p:txBody>
      </p:sp>
      <p:sp>
        <p:nvSpPr>
          <p:cNvPr id="21" name="ZoneTexte 20"/>
          <p:cNvSpPr txBox="1"/>
          <p:nvPr/>
        </p:nvSpPr>
        <p:spPr bwMode="auto">
          <a:xfrm>
            <a:off x="5999866" y="4846323"/>
            <a:ext cx="1598362" cy="52322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400">
                <a:latin typeface="Arial"/>
                <a:cs typeface="Arial"/>
              </a:rPr>
              <a:t>Idées initiales/ faits</a:t>
            </a:r>
          </a:p>
        </p:txBody>
      </p:sp>
      <p:sp>
        <p:nvSpPr>
          <p:cNvPr id="29" name="ZoneTexte 28"/>
          <p:cNvSpPr txBox="1"/>
          <p:nvPr/>
        </p:nvSpPr>
        <p:spPr bwMode="auto">
          <a:xfrm>
            <a:off x="3422469" y="2116183"/>
            <a:ext cx="3339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b="1" u="sng">
                <a:solidFill>
                  <a:srgbClr val="FF0000"/>
                </a:solidFill>
                <a:latin typeface="Arial"/>
                <a:cs typeface="Arial"/>
              </a:rPr>
              <a:t>L’élève recherche la solution</a:t>
            </a:r>
          </a:p>
        </p:txBody>
      </p:sp>
      <p:sp>
        <p:nvSpPr>
          <p:cNvPr id="23" name="ZoneTexte 22"/>
          <p:cNvSpPr txBox="1"/>
          <p:nvPr/>
        </p:nvSpPr>
        <p:spPr bwMode="auto">
          <a:xfrm>
            <a:off x="1941674" y="2995751"/>
            <a:ext cx="1519984" cy="307777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400">
                <a:latin typeface="Arial"/>
                <a:cs typeface="Arial"/>
              </a:rPr>
              <a:t>Observations</a:t>
            </a:r>
          </a:p>
        </p:txBody>
      </p:sp>
      <p:sp>
        <p:nvSpPr>
          <p:cNvPr id="24" name="ZoneTexte 23"/>
          <p:cNvSpPr txBox="1"/>
          <p:nvPr/>
        </p:nvSpPr>
        <p:spPr bwMode="auto">
          <a:xfrm>
            <a:off x="4188486" y="2969623"/>
            <a:ext cx="1559173" cy="30915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400">
                <a:latin typeface="Arial"/>
                <a:cs typeface="Arial"/>
              </a:rPr>
              <a:t>Modélisation</a:t>
            </a:r>
          </a:p>
        </p:txBody>
      </p:sp>
      <p:sp>
        <p:nvSpPr>
          <p:cNvPr id="25" name="ZoneTexte 24"/>
          <p:cNvSpPr txBox="1"/>
          <p:nvPr/>
        </p:nvSpPr>
        <p:spPr bwMode="auto">
          <a:xfrm>
            <a:off x="5507833" y="3361508"/>
            <a:ext cx="1755116" cy="30915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400">
                <a:latin typeface="Arial"/>
                <a:cs typeface="Arial"/>
              </a:rPr>
              <a:t>Visite, enquête</a:t>
            </a:r>
          </a:p>
        </p:txBody>
      </p:sp>
      <p:sp>
        <p:nvSpPr>
          <p:cNvPr id="28" name="ZoneTexte 27"/>
          <p:cNvSpPr txBox="1"/>
          <p:nvPr/>
        </p:nvSpPr>
        <p:spPr bwMode="auto">
          <a:xfrm>
            <a:off x="6561572" y="3004458"/>
            <a:ext cx="1559173" cy="309154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400">
                <a:latin typeface="Arial"/>
                <a:cs typeface="Arial"/>
              </a:rPr>
              <a:t>Documentation</a:t>
            </a:r>
          </a:p>
        </p:txBody>
      </p:sp>
      <p:sp>
        <p:nvSpPr>
          <p:cNvPr id="33" name="ZoneTexte 32"/>
          <p:cNvSpPr txBox="1"/>
          <p:nvPr/>
        </p:nvSpPr>
        <p:spPr bwMode="auto">
          <a:xfrm>
            <a:off x="2987041" y="3361507"/>
            <a:ext cx="1780901" cy="309155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400">
                <a:latin typeface="Arial"/>
                <a:cs typeface="Arial"/>
              </a:rPr>
              <a:t>Expérimentation</a:t>
            </a:r>
          </a:p>
        </p:txBody>
      </p:sp>
      <p:sp>
        <p:nvSpPr>
          <p:cNvPr id="6" name="ZoneTexte 5"/>
          <p:cNvSpPr txBox="1"/>
          <p:nvPr/>
        </p:nvSpPr>
        <p:spPr bwMode="auto">
          <a:xfrm>
            <a:off x="3944983" y="6309361"/>
            <a:ext cx="2403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b="1">
                <a:solidFill>
                  <a:schemeClr val="accent2"/>
                </a:solidFill>
                <a:latin typeface="Arial"/>
                <a:cs typeface="Arial"/>
              </a:rPr>
              <a:t>Ce qu’on a compris</a:t>
            </a:r>
          </a:p>
        </p:txBody>
      </p:sp>
      <p:sp>
        <p:nvSpPr>
          <p:cNvPr id="34" name="ZoneTexte 33"/>
          <p:cNvSpPr txBox="1"/>
          <p:nvPr/>
        </p:nvSpPr>
        <p:spPr bwMode="auto">
          <a:xfrm>
            <a:off x="7127966" y="3796937"/>
            <a:ext cx="1820092" cy="370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b="1">
                <a:solidFill>
                  <a:schemeClr val="accent2"/>
                </a:solidFill>
                <a:latin typeface="Arial"/>
                <a:cs typeface="Arial"/>
              </a:rPr>
              <a:t>On cherche</a:t>
            </a:r>
          </a:p>
        </p:txBody>
      </p:sp>
      <p:sp>
        <p:nvSpPr>
          <p:cNvPr id="35" name="ZoneTexte 34"/>
          <p:cNvSpPr txBox="1"/>
          <p:nvPr/>
        </p:nvSpPr>
        <p:spPr bwMode="auto">
          <a:xfrm>
            <a:off x="8116388" y="2669177"/>
            <a:ext cx="1820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b="1">
                <a:solidFill>
                  <a:schemeClr val="accent2"/>
                </a:solidFill>
                <a:latin typeface="Arial"/>
                <a:cs typeface="Arial"/>
              </a:rPr>
              <a:t>Comment on va faire pour chercher ?</a:t>
            </a:r>
          </a:p>
        </p:txBody>
      </p:sp>
      <p:sp>
        <p:nvSpPr>
          <p:cNvPr id="36" name="ZoneTexte 35"/>
          <p:cNvSpPr txBox="1"/>
          <p:nvPr/>
        </p:nvSpPr>
        <p:spPr bwMode="auto">
          <a:xfrm>
            <a:off x="6975564" y="1018903"/>
            <a:ext cx="193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b="1">
                <a:solidFill>
                  <a:schemeClr val="accent2"/>
                </a:solidFill>
                <a:latin typeface="Arial"/>
                <a:cs typeface="Arial"/>
              </a:rPr>
              <a:t>Qu’est-ce qu’on cherche ?</a:t>
            </a:r>
          </a:p>
        </p:txBody>
      </p:sp>
      <p:sp>
        <p:nvSpPr>
          <p:cNvPr id="15" name="Accolade fermante 14"/>
          <p:cNvSpPr/>
          <p:nvPr/>
        </p:nvSpPr>
        <p:spPr bwMode="auto">
          <a:xfrm>
            <a:off x="6492240" y="653143"/>
            <a:ext cx="248194" cy="1267097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7" name="ZoneTexte 36"/>
          <p:cNvSpPr txBox="1"/>
          <p:nvPr/>
        </p:nvSpPr>
        <p:spPr bwMode="auto">
          <a:xfrm>
            <a:off x="235132" y="4763589"/>
            <a:ext cx="18418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b="1">
                <a:solidFill>
                  <a:schemeClr val="accent2"/>
                </a:solidFill>
                <a:latin typeface="Arial"/>
                <a:cs typeface="Arial"/>
              </a:rPr>
              <a:t>A-t-on trouvé ce qu’on cherchait 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 bwMode="auto">
          <a:xfrm>
            <a:off x="3722914" y="339635"/>
            <a:ext cx="2634054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solidFill>
                  <a:schemeClr val="accent5"/>
                </a:solidFill>
                <a:latin typeface="Arial"/>
                <a:cs typeface="Arial"/>
              </a:rPr>
              <a:t>MOTIVER</a:t>
            </a:r>
            <a:endParaRPr/>
          </a:p>
          <a:p>
            <a:pPr>
              <a:defRPr/>
            </a:pPr>
            <a:r>
              <a:rPr lang="fr-FR">
                <a:solidFill>
                  <a:schemeClr val="accent5"/>
                </a:solidFill>
                <a:latin typeface="Arial"/>
                <a:cs typeface="Arial"/>
              </a:rPr>
              <a:t>(situation déclenchante)</a:t>
            </a:r>
          </a:p>
        </p:txBody>
      </p:sp>
      <p:sp>
        <p:nvSpPr>
          <p:cNvPr id="7" name="ZoneTexte 6"/>
          <p:cNvSpPr txBox="1"/>
          <p:nvPr/>
        </p:nvSpPr>
        <p:spPr bwMode="auto">
          <a:xfrm>
            <a:off x="3873168" y="1275805"/>
            <a:ext cx="2403223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solidFill>
                  <a:schemeClr val="accent5"/>
                </a:solidFill>
                <a:latin typeface="Arial"/>
                <a:cs typeface="Arial"/>
              </a:rPr>
              <a:t>QUESTIONNER</a:t>
            </a:r>
            <a:endParaRPr/>
          </a:p>
          <a:p>
            <a:pPr algn="ctr">
              <a:defRPr/>
            </a:pPr>
            <a:r>
              <a:rPr lang="fr-FR">
                <a:solidFill>
                  <a:schemeClr val="accent5"/>
                </a:solidFill>
                <a:latin typeface="Arial"/>
                <a:cs typeface="Arial"/>
              </a:rPr>
              <a:t>(ou définir un objectif)</a:t>
            </a:r>
          </a:p>
        </p:txBody>
      </p:sp>
      <p:sp>
        <p:nvSpPr>
          <p:cNvPr id="8" name="ZoneTexte 7"/>
          <p:cNvSpPr txBox="1"/>
          <p:nvPr/>
        </p:nvSpPr>
        <p:spPr bwMode="auto">
          <a:xfrm>
            <a:off x="2612083" y="2608217"/>
            <a:ext cx="492538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solidFill>
                  <a:schemeClr val="accent5"/>
                </a:solidFill>
                <a:latin typeface="Arial"/>
                <a:cs typeface="Arial"/>
              </a:rPr>
              <a:t>IL DEFINIT LA STRATEGIE DE RECHERCHE</a:t>
            </a:r>
            <a:endParaRPr/>
          </a:p>
        </p:txBody>
      </p:sp>
      <p:sp>
        <p:nvSpPr>
          <p:cNvPr id="9" name="ZoneTexte 8"/>
          <p:cNvSpPr txBox="1"/>
          <p:nvPr/>
        </p:nvSpPr>
        <p:spPr bwMode="auto">
          <a:xfrm>
            <a:off x="2926080" y="3287484"/>
            <a:ext cx="4402181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400">
                <a:latin typeface="Arial"/>
                <a:cs typeface="Arial"/>
              </a:rPr>
              <a:t>Hypothèse + conséquence vérifiable + protocole expérimentale</a:t>
            </a:r>
          </a:p>
        </p:txBody>
      </p:sp>
      <p:sp>
        <p:nvSpPr>
          <p:cNvPr id="13" name="ZoneTexte 12"/>
          <p:cNvSpPr txBox="1"/>
          <p:nvPr/>
        </p:nvSpPr>
        <p:spPr bwMode="auto">
          <a:xfrm>
            <a:off x="2896518" y="4066902"/>
            <a:ext cx="4373954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solidFill>
                  <a:schemeClr val="accent5"/>
                </a:solidFill>
                <a:latin typeface="Arial"/>
                <a:cs typeface="Arial"/>
              </a:rPr>
              <a:t>IL MET EN ŒUVRE DE LA STRATEGIE </a:t>
            </a:r>
          </a:p>
        </p:txBody>
      </p:sp>
      <p:sp>
        <p:nvSpPr>
          <p:cNvPr id="14" name="ZoneTexte 13"/>
          <p:cNvSpPr txBox="1"/>
          <p:nvPr/>
        </p:nvSpPr>
        <p:spPr bwMode="auto">
          <a:xfrm>
            <a:off x="4164397" y="4663441"/>
            <a:ext cx="1646605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solidFill>
                  <a:schemeClr val="accent5"/>
                </a:solidFill>
                <a:latin typeface="Arial"/>
                <a:cs typeface="Arial"/>
              </a:rPr>
              <a:t>CONFRONTE</a:t>
            </a:r>
            <a:endParaRPr/>
          </a:p>
        </p:txBody>
      </p:sp>
      <p:sp>
        <p:nvSpPr>
          <p:cNvPr id="18" name="ZoneTexte 17"/>
          <p:cNvSpPr txBox="1"/>
          <p:nvPr/>
        </p:nvSpPr>
        <p:spPr bwMode="auto">
          <a:xfrm>
            <a:off x="1834390" y="6069874"/>
            <a:ext cx="648081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solidFill>
                  <a:schemeClr val="accent5"/>
                </a:solidFill>
                <a:latin typeface="Arial"/>
                <a:cs typeface="Arial"/>
              </a:rPr>
              <a:t>REPOND   CONSTRUIRE ET STRUCTURER son SAVOIR</a:t>
            </a:r>
            <a:endParaRPr/>
          </a:p>
        </p:txBody>
      </p:sp>
      <p:sp>
        <p:nvSpPr>
          <p:cNvPr id="20" name="ZoneTexte 19"/>
          <p:cNvSpPr txBox="1"/>
          <p:nvPr/>
        </p:nvSpPr>
        <p:spPr bwMode="auto">
          <a:xfrm>
            <a:off x="4001251" y="5225144"/>
            <a:ext cx="1890097" cy="52322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400">
                <a:latin typeface="Arial"/>
                <a:cs typeface="Arial"/>
              </a:rPr>
              <a:t>Résultats prévus /</a:t>
            </a:r>
            <a:endParaRPr/>
          </a:p>
          <a:p>
            <a:pPr algn="ctr">
              <a:defRPr/>
            </a:pPr>
            <a:r>
              <a:rPr lang="fr-FR" sz="1400">
                <a:latin typeface="Arial"/>
                <a:cs typeface="Arial"/>
              </a:rPr>
              <a:t>Résultats obtenus</a:t>
            </a:r>
            <a:endParaRPr/>
          </a:p>
        </p:txBody>
      </p:sp>
      <p:sp>
        <p:nvSpPr>
          <p:cNvPr id="24" name="Explosion 2 23"/>
          <p:cNvSpPr/>
          <p:nvPr/>
        </p:nvSpPr>
        <p:spPr bwMode="auto">
          <a:xfrm>
            <a:off x="0" y="2782389"/>
            <a:ext cx="3148146" cy="1737359"/>
          </a:xfrm>
          <a:prstGeom prst="irregularSeal2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>
                <a:solidFill>
                  <a:schemeClr val="tx1"/>
                </a:solidFill>
                <a:latin typeface="Arial"/>
                <a:cs typeface="Arial"/>
              </a:rPr>
              <a:t>Démarche expérimentale</a:t>
            </a:r>
          </a:p>
        </p:txBody>
      </p:sp>
      <p:sp>
        <p:nvSpPr>
          <p:cNvPr id="29" name="ZoneTexte 28"/>
          <p:cNvSpPr txBox="1"/>
          <p:nvPr/>
        </p:nvSpPr>
        <p:spPr bwMode="auto">
          <a:xfrm>
            <a:off x="3317966" y="2037806"/>
            <a:ext cx="3339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b="1" u="sng">
                <a:solidFill>
                  <a:schemeClr val="accent5"/>
                </a:solidFill>
                <a:latin typeface="Arial"/>
                <a:cs typeface="Arial"/>
              </a:rPr>
              <a:t>L’élève recherche la solution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 bwMode="auto">
          <a:xfrm>
            <a:off x="3746839" y="600890"/>
            <a:ext cx="2634054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latin typeface="Arial"/>
                <a:cs typeface="Arial"/>
              </a:rPr>
              <a:t>MOTIVER</a:t>
            </a:r>
            <a:endParaRPr/>
          </a:p>
          <a:p>
            <a:pPr>
              <a:defRPr/>
            </a:pPr>
            <a:r>
              <a:rPr lang="fr-FR">
                <a:latin typeface="Arial"/>
                <a:cs typeface="Arial"/>
              </a:rPr>
              <a:t>(situation déclenchante)</a:t>
            </a:r>
          </a:p>
        </p:txBody>
      </p:sp>
      <p:sp>
        <p:nvSpPr>
          <p:cNvPr id="7" name="ZoneTexte 6"/>
          <p:cNvSpPr txBox="1"/>
          <p:nvPr/>
        </p:nvSpPr>
        <p:spPr bwMode="auto">
          <a:xfrm>
            <a:off x="3873168" y="1314994"/>
            <a:ext cx="240322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latin typeface="Arial"/>
                <a:cs typeface="Arial"/>
              </a:rPr>
              <a:t>QUESTIONNER</a:t>
            </a:r>
            <a:endParaRPr/>
          </a:p>
          <a:p>
            <a:pPr algn="ctr">
              <a:defRPr/>
            </a:pPr>
            <a:r>
              <a:rPr lang="fr-FR">
                <a:latin typeface="Arial"/>
                <a:cs typeface="Arial"/>
              </a:rPr>
              <a:t>(ou définir un objectif)</a:t>
            </a:r>
            <a:endParaRPr/>
          </a:p>
        </p:txBody>
      </p:sp>
      <p:sp>
        <p:nvSpPr>
          <p:cNvPr id="8" name="ZoneTexte 7"/>
          <p:cNvSpPr txBox="1"/>
          <p:nvPr/>
        </p:nvSpPr>
        <p:spPr bwMode="auto">
          <a:xfrm>
            <a:off x="2781900" y="2569028"/>
            <a:ext cx="4925387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latin typeface="Arial"/>
                <a:cs typeface="Arial"/>
              </a:rPr>
              <a:t>IL DEFINIT LA STRATEGIE DE RECHERCHE</a:t>
            </a:r>
            <a:endParaRPr/>
          </a:p>
        </p:txBody>
      </p:sp>
      <p:sp>
        <p:nvSpPr>
          <p:cNvPr id="11" name="ZoneTexte 10"/>
          <p:cNvSpPr txBox="1"/>
          <p:nvPr/>
        </p:nvSpPr>
        <p:spPr bwMode="auto">
          <a:xfrm>
            <a:off x="4462805" y="3113316"/>
            <a:ext cx="1559173" cy="52322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400" b="1">
                <a:latin typeface="Arial"/>
                <a:cs typeface="Arial"/>
              </a:rPr>
              <a:t>EN MODELISANT</a:t>
            </a:r>
          </a:p>
        </p:txBody>
      </p:sp>
      <p:sp>
        <p:nvSpPr>
          <p:cNvPr id="13" name="ZoneTexte 12"/>
          <p:cNvSpPr txBox="1"/>
          <p:nvPr/>
        </p:nvSpPr>
        <p:spPr bwMode="auto">
          <a:xfrm>
            <a:off x="2747373" y="4176543"/>
            <a:ext cx="437395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latin typeface="Arial"/>
                <a:cs typeface="Arial"/>
              </a:rPr>
              <a:t>IL MET EN ŒUVRE DE LA STRATEGIE </a:t>
            </a:r>
            <a:endParaRPr/>
          </a:p>
        </p:txBody>
      </p:sp>
      <p:sp>
        <p:nvSpPr>
          <p:cNvPr id="14" name="ZoneTexte 13"/>
          <p:cNvSpPr txBox="1"/>
          <p:nvPr/>
        </p:nvSpPr>
        <p:spPr bwMode="auto">
          <a:xfrm>
            <a:off x="4281963" y="4545876"/>
            <a:ext cx="164660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solidFill>
                  <a:schemeClr val="bg1"/>
                </a:solidFill>
                <a:latin typeface="Arial"/>
                <a:cs typeface="Arial"/>
              </a:rPr>
              <a:t>CONFRONTE</a:t>
            </a:r>
            <a:endParaRPr/>
          </a:p>
        </p:txBody>
      </p:sp>
      <p:sp>
        <p:nvSpPr>
          <p:cNvPr id="18" name="ZoneTexte 17"/>
          <p:cNvSpPr txBox="1"/>
          <p:nvPr/>
        </p:nvSpPr>
        <p:spPr bwMode="auto">
          <a:xfrm>
            <a:off x="1860516" y="6239692"/>
            <a:ext cx="6480813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fr-FR">
                <a:solidFill>
                  <a:schemeClr val="bg1"/>
                </a:solidFill>
                <a:latin typeface="Arial"/>
                <a:cs typeface="Arial"/>
              </a:rPr>
              <a:t>REPOND   CONSTRUIRE ET STRUCTURER son SAVOIR</a:t>
            </a:r>
            <a:endParaRPr/>
          </a:p>
        </p:txBody>
      </p:sp>
      <p:sp>
        <p:nvSpPr>
          <p:cNvPr id="20" name="ZoneTexte 19"/>
          <p:cNvSpPr txBox="1"/>
          <p:nvPr/>
        </p:nvSpPr>
        <p:spPr bwMode="auto">
          <a:xfrm>
            <a:off x="4118818" y="5120643"/>
            <a:ext cx="1890097" cy="52322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1400">
                <a:latin typeface="Arial"/>
                <a:cs typeface="Arial"/>
              </a:rPr>
              <a:t>Résultats prévus /</a:t>
            </a:r>
            <a:endParaRPr/>
          </a:p>
          <a:p>
            <a:pPr algn="ctr">
              <a:defRPr/>
            </a:pPr>
            <a:r>
              <a:rPr lang="fr-FR" sz="1400">
                <a:latin typeface="Arial"/>
                <a:cs typeface="Arial"/>
              </a:rPr>
              <a:t>Résultats obtenus</a:t>
            </a:r>
            <a:endParaRPr/>
          </a:p>
        </p:txBody>
      </p:sp>
      <p:sp>
        <p:nvSpPr>
          <p:cNvPr id="29" name="ZoneTexte 28"/>
          <p:cNvSpPr txBox="1"/>
          <p:nvPr/>
        </p:nvSpPr>
        <p:spPr bwMode="auto">
          <a:xfrm>
            <a:off x="3553096" y="2024743"/>
            <a:ext cx="3339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b="1" u="sng">
                <a:solidFill>
                  <a:srgbClr val="C00000"/>
                </a:solidFill>
                <a:latin typeface="Arial"/>
                <a:cs typeface="Arial"/>
              </a:rPr>
              <a:t>L’élève recherche la solution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13611" y="4997531"/>
            <a:ext cx="3452680" cy="366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>
                <a:solidFill>
                  <a:schemeClr val="accent6">
                    <a:lumMod val="75000"/>
                  </a:schemeClr>
                </a:solidFill>
                <a:latin typeface="Arial"/>
              </a:rPr>
              <a:t>le modèle </a:t>
            </a:r>
            <a:r>
              <a:rPr lang="fr-FR" b="1">
                <a:solidFill>
                  <a:schemeClr val="accent6">
                    <a:lumMod val="75000"/>
                  </a:schemeClr>
                </a:solidFill>
                <a:latin typeface="Arial"/>
              </a:rPr>
              <a:t>n’est pas la réalité</a:t>
            </a:r>
            <a:endParaRPr lang="fr-FR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127654" y="5791591"/>
            <a:ext cx="4993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solidFill>
                  <a:schemeClr val="accent6">
                    <a:lumMod val="75000"/>
                  </a:schemeClr>
                </a:solidFill>
                <a:latin typeface="Arial"/>
              </a:rPr>
              <a:t>Il doit avoir conscience </a:t>
            </a:r>
            <a:r>
              <a:rPr lang="fr-FR" b="1">
                <a:solidFill>
                  <a:schemeClr val="accent6">
                    <a:lumMod val="75000"/>
                  </a:schemeClr>
                </a:solidFill>
                <a:latin typeface="Arial"/>
              </a:rPr>
              <a:t>des limites du modèle</a:t>
            </a:r>
            <a:endParaRPr lang="fr-FR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396156" y="4868260"/>
            <a:ext cx="3261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>
                <a:solidFill>
                  <a:schemeClr val="accent6">
                    <a:lumMod val="75000"/>
                  </a:schemeClr>
                </a:solidFill>
                <a:latin typeface="Arial"/>
              </a:rPr>
              <a:t>Un modèle est </a:t>
            </a:r>
            <a:r>
              <a:rPr lang="fr-FR" b="1">
                <a:solidFill>
                  <a:schemeClr val="accent6">
                    <a:lumMod val="75000"/>
                  </a:schemeClr>
                </a:solidFill>
                <a:latin typeface="Arial"/>
              </a:rPr>
              <a:t>transitoire</a:t>
            </a:r>
            <a:r>
              <a:rPr lang="fr-FR">
                <a:solidFill>
                  <a:schemeClr val="accent6">
                    <a:lumMod val="75000"/>
                  </a:schemeClr>
                </a:solidFill>
                <a:latin typeface="Arial"/>
              </a:rPr>
              <a:t>, </a:t>
            </a:r>
            <a:r>
              <a:rPr lang="fr-FR" b="1">
                <a:solidFill>
                  <a:schemeClr val="accent6">
                    <a:lumMod val="75000"/>
                  </a:schemeClr>
                </a:solidFill>
                <a:latin typeface="Arial"/>
              </a:rPr>
              <a:t>incomplet</a:t>
            </a:r>
            <a:r>
              <a:rPr lang="fr-FR">
                <a:solidFill>
                  <a:schemeClr val="accent6">
                    <a:lumMod val="75000"/>
                  </a:schemeClr>
                </a:solidFill>
                <a:latin typeface="Arial"/>
              </a:rPr>
              <a:t> et donc</a:t>
            </a:r>
            <a:r>
              <a:rPr lang="fr-FR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b="1">
                <a:solidFill>
                  <a:schemeClr val="accent6">
                    <a:lumMod val="75000"/>
                  </a:schemeClr>
                </a:solidFill>
                <a:latin typeface="Arial"/>
              </a:rPr>
              <a:t>imparfait </a:t>
            </a:r>
            <a:r>
              <a:rPr lang="fr-FR">
                <a:solidFill>
                  <a:schemeClr val="accent6">
                    <a:lumMod val="75000"/>
                  </a:schemeClr>
                </a:solidFill>
                <a:latin typeface="Arial"/>
              </a:rPr>
              <a:t>!</a:t>
            </a:r>
            <a:endParaRPr lang="fr-F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179320" y="2963264"/>
            <a:ext cx="4324016" cy="1310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600" b="1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Par acquisitions et traitement de données</a:t>
            </a:r>
            <a:r>
              <a:rPr lang="fr-FR" sz="160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, en rendant des </a:t>
            </a:r>
            <a:r>
              <a:rPr lang="fr-FR" sz="1600" b="1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résultats exploitables : 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fr-FR" sz="1600" b="1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Expérimentales directes (ExAO)</a:t>
            </a:r>
            <a:endParaRPr/>
          </a:p>
          <a:p>
            <a:pPr marL="285750" indent="-285750">
              <a:buFont typeface="Arial"/>
              <a:buChar char="•"/>
              <a:defRPr/>
            </a:pPr>
            <a:r>
              <a:rPr lang="fr-FR" sz="1600" b="1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Prédictives (netbiodyn)...effectuer des prévisions et les confronter au réal</a:t>
            </a:r>
          </a:p>
        </p:txBody>
      </p:sp>
      <p:sp>
        <p:nvSpPr>
          <p:cNvPr id="22" name="Explosion 2 21"/>
          <p:cNvSpPr/>
          <p:nvPr/>
        </p:nvSpPr>
        <p:spPr bwMode="auto">
          <a:xfrm>
            <a:off x="7271662" y="818606"/>
            <a:ext cx="3148146" cy="1737359"/>
          </a:xfrm>
          <a:prstGeom prst="irregularSeal2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400">
                <a:solidFill>
                  <a:schemeClr val="tx1"/>
                </a:solidFill>
                <a:latin typeface="Arial"/>
                <a:cs typeface="Arial"/>
              </a:rPr>
              <a:t>Démarche de modélisation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2390" y="2841345"/>
            <a:ext cx="4206366" cy="1312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fr-FR" sz="1600" b="1">
                <a:solidFill>
                  <a:schemeClr val="accent6">
                    <a:lumMod val="75000"/>
                  </a:schemeClr>
                </a:solidFill>
                <a:latin typeface="Arial"/>
              </a:rPr>
              <a:t>Modéliser permet de </a:t>
            </a:r>
          </a:p>
          <a:p>
            <a:pPr marL="261850" indent="-261850" algn="l">
              <a:buFont typeface="Arial"/>
              <a:buChar char="•"/>
              <a:defRPr/>
            </a:pPr>
            <a:r>
              <a:rPr lang="fr-FR" sz="1600" b="1">
                <a:solidFill>
                  <a:schemeClr val="accent6">
                    <a:lumMod val="75000"/>
                  </a:schemeClr>
                </a:solidFill>
                <a:latin typeface="Arial"/>
              </a:rPr>
              <a:t>se représenter une réalité inaccessible à l’observation directe</a:t>
            </a:r>
            <a:r>
              <a:rPr lang="fr-FR" sz="1600" b="1">
                <a:solidFill>
                  <a:schemeClr val="accent6">
                    <a:lumMod val="75000"/>
                  </a:schemeClr>
                </a:solidFill>
              </a:rPr>
              <a:t> ; </a:t>
            </a:r>
            <a:r>
              <a:rPr lang="fr-FR" sz="1600" b="1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</a:rPr>
              <a:t>simplifier une situation initiale</a:t>
            </a:r>
            <a:endParaRPr lang="fr-FR" sz="1600" b="1">
              <a:solidFill>
                <a:schemeClr val="accent6">
                  <a:lumMod val="75000"/>
                </a:schemeClr>
              </a:solidFill>
            </a:endParaRPr>
          </a:p>
          <a:p>
            <a:pPr marL="261850" indent="-261850" algn="l">
              <a:buFont typeface="Arial"/>
              <a:buChar char="•"/>
              <a:defRPr/>
            </a:pPr>
            <a:r>
              <a:rPr lang="fr-FR" sz="1600" b="1">
                <a:solidFill>
                  <a:schemeClr val="accent6">
                    <a:lumMod val="75000"/>
                  </a:schemeClr>
                </a:solidFill>
                <a:latin typeface="Arial"/>
                <a:ea typeface="Arial"/>
                <a:cs typeface="Arial"/>
              </a:rPr>
              <a:t>de réaliser une simulation</a:t>
            </a:r>
            <a:endParaRPr lang="fr-FR" sz="1600" b="1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 bwMode="auto">
          <a:xfrm>
            <a:off x="2560320" y="143691"/>
            <a:ext cx="5662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sz="2800" b="1" u="sng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Les différents types de modèles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395286" y="1124358"/>
            <a:ext cx="3171825" cy="246697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 bwMode="auto">
          <a:xfrm>
            <a:off x="927463" y="757646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Analogique</a:t>
            </a:r>
          </a:p>
        </p:txBody>
      </p:sp>
      <p:sp>
        <p:nvSpPr>
          <p:cNvPr id="7" name="ZoneTexte 6"/>
          <p:cNvSpPr txBox="1"/>
          <p:nvPr/>
        </p:nvSpPr>
        <p:spPr bwMode="auto">
          <a:xfrm>
            <a:off x="6383382" y="792479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Numérique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5105264" y="1218519"/>
            <a:ext cx="3914775" cy="2200275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 bwMode="auto">
          <a:xfrm>
            <a:off x="1441268" y="3753395"/>
            <a:ext cx="866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Vivant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945559" y="4158478"/>
            <a:ext cx="1914525" cy="2486025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 bwMode="auto">
          <a:xfrm>
            <a:off x="4519748" y="3788226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Réel modifié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4087993" y="4223930"/>
            <a:ext cx="2657475" cy="1876425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 bwMode="auto">
          <a:xfrm>
            <a:off x="7650480" y="3992879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fr-FR" b="1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Réel simplifié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7650166" y="4506686"/>
            <a:ext cx="1810199" cy="16629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/>
        <a:ea typeface="Arial"/>
        <a:cs typeface="Arial"/>
      </a:majorFont>
      <a:minorFont>
        <a:latin typeface="Trebuchet MS"/>
        <a:ea typeface="Arial"/>
        <a:cs typeface="Arial"/>
      </a:minorFont>
    </a:fontScheme>
    <a:fmtScheme name="Facette">
      <a:fillStyleLst>
        <a:solidFill>
          <a:schemeClr val="phClr"/>
        </a:solidFill>
        <a:gradFill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1334</Words>
  <Application>Microsoft Office PowerPoint</Application>
  <DocSecurity>0</DocSecurity>
  <PresentationFormat>Grand écran</PresentationFormat>
  <Paragraphs>169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Calibri</vt:lpstr>
      <vt:lpstr>Marianne</vt:lpstr>
      <vt:lpstr>Times New Roman</vt:lpstr>
      <vt:lpstr>Trebuchet MS</vt:lpstr>
      <vt:lpstr>Wingdings 3</vt:lpstr>
      <vt:lpstr>Facette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>ACADEMIE DE LYON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cmeillaud</dc:creator>
  <cp:keywords/>
  <dc:description/>
  <cp:lastModifiedBy>cmeillaud</cp:lastModifiedBy>
  <cp:revision>59</cp:revision>
  <dcterms:created xsi:type="dcterms:W3CDTF">2024-01-05T08:38:38Z</dcterms:created>
  <dcterms:modified xsi:type="dcterms:W3CDTF">2025-04-01T12:50:34Z</dcterms:modified>
  <cp:category/>
  <dc:identifier/>
  <cp:contentStatus/>
  <dc:language/>
  <cp:version/>
</cp:coreProperties>
</file>