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7" r:id="rId2"/>
    <p:sldId id="257" r:id="rId3"/>
    <p:sldId id="259" r:id="rId4"/>
    <p:sldId id="264" r:id="rId5"/>
    <p:sldId id="265" r:id="rId6"/>
    <p:sldId id="266" r:id="rId7"/>
    <p:sldId id="267" r:id="rId8"/>
    <p:sldId id="268" r:id="rId9"/>
    <p:sldId id="269" r:id="rId10"/>
    <p:sldId id="270" r:id="rId11"/>
    <p:sldId id="271" r:id="rId12"/>
    <p:sldId id="272" r:id="rId13"/>
    <p:sldId id="273" r:id="rId14"/>
    <p:sldId id="274" r:id="rId15"/>
    <p:sldId id="275" r:id="rId16"/>
    <p:sldId id="276" r:id="rId17"/>
  </p:sldIdLst>
  <p:sldSz cx="12192000" cy="6858000"/>
  <p:notesSz cx="12192000" cy="6858000"/>
  <p:defaultTextStyle>
    <a:defPPr>
      <a:defRPr lang="en-US"/>
    </a:defPPr>
    <a:lvl1pPr marL="0" algn="l" defTabSz="457200">
      <a:defRPr sz="18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>
      <a:defRPr sz="18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>
      <a:defRPr sz="18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>
      <a:defRPr sz="18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>
      <a:defRPr sz="18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>
      <a:defRPr sz="18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>
      <a:defRPr sz="18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>
      <a:defRPr sz="18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>
      <a:defRPr sz="18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>
          <p15:clr>
            <a:srgbClr val="A4A3A4"/>
          </p15:clr>
        </p15:guide>
        <p15:guide id="2" orient="horz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834" y="66"/>
      </p:cViewPr>
      <p:guideLst>
        <p:guide pos="3840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 userDrawn="1">
  <p:cSld name="Diapositive de titr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 bwMode="auto">
          <a:xfrm>
            <a:off x="0" y="-8467"/>
            <a:ext cx="12192000" cy="6866466"/>
            <a:chOff x="0" y="-8467"/>
            <a:chExt cx="12192000" cy="6866466"/>
          </a:xfrm>
        </p:grpSpPr>
        <p:cxnSp>
          <p:nvCxnSpPr>
            <p:cNvPr id="32" name="Straight Connector 31"/>
            <p:cNvCxnSpPr>
              <a:cxnSpLocks/>
            </p:cNvCxnSpPr>
            <p:nvPr/>
          </p:nvCxnSpPr>
          <p:spPr bwMode="auto"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>
              <a:cxnSpLocks/>
            </p:cNvCxnSpPr>
            <p:nvPr/>
          </p:nvCxnSpPr>
          <p:spPr bwMode="auto"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 bwMode="auto">
            <a:xfrm>
              <a:off x="9181476" y="-8467"/>
              <a:ext cx="3007349" cy="6866466"/>
            </a:xfrm>
            <a:custGeom>
              <a:avLst/>
              <a:gdLst/>
              <a:ahLst/>
              <a:cxnLst/>
              <a:rect l="l" t="t" r="r" b="b"/>
              <a:pathLst>
                <a:path w="3007349" h="6866467" extrusionOk="0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 bwMode="auto">
            <a:xfrm>
              <a:off x="9603442" y="-8467"/>
              <a:ext cx="2588558" cy="6866466"/>
            </a:xfrm>
            <a:custGeom>
              <a:avLst/>
              <a:gdLst/>
              <a:ahLst/>
              <a:cxnLst/>
              <a:rect l="l" t="t" r="r" b="b"/>
              <a:pathLst>
                <a:path w="2573311" h="6866467" extrusionOk="0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 bwMode="auto">
            <a:xfrm>
              <a:off x="8932333" y="3048000"/>
              <a:ext cx="3259666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 bwMode="auto">
            <a:xfrm>
              <a:off x="9334500" y="-8467"/>
              <a:ext cx="2854326" cy="6866466"/>
            </a:xfrm>
            <a:custGeom>
              <a:avLst/>
              <a:gdLst/>
              <a:ahLst/>
              <a:cxnLst/>
              <a:rect l="l" t="t" r="r" b="b"/>
              <a:pathLst>
                <a:path w="2858013" h="6866467" extrusionOk="0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 bwMode="auto">
            <a:xfrm>
              <a:off x="10898730" y="-8467"/>
              <a:ext cx="1290094" cy="6866466"/>
            </a:xfrm>
            <a:custGeom>
              <a:avLst/>
              <a:gdLst/>
              <a:ahLst/>
              <a:cxnLst/>
              <a:rect l="l" t="t" r="r" b="b"/>
              <a:pathLst>
                <a:path w="1290094" h="6858000" extrusionOk="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 bwMode="auto">
            <a:xfrm>
              <a:off x="10938999" y="-8467"/>
              <a:ext cx="1249825" cy="6866466"/>
            </a:xfrm>
            <a:custGeom>
              <a:avLst/>
              <a:gdLst/>
              <a:ahLst/>
              <a:cxnLst/>
              <a:rect l="l" t="t" r="r" b="b"/>
              <a:pathLst>
                <a:path w="1249825" h="6858000" extrusionOk="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 bwMode="auto">
            <a:xfrm>
              <a:off x="10371666" y="3589867"/>
              <a:ext cx="1817158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 bwMode="auto"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 bwMode="auto"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auto"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>
              <a:defRPr/>
            </a:pPr>
            <a:r>
              <a:rPr lang="fr-FR"/>
              <a:t>Modifier le style des sous-titres du masque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A8AA0030-0551-4BE1-A895-504364EF8A08}" type="datetimeFigureOut">
              <a:rPr lang="fr-FR"/>
              <a:t>01/04/2025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1D63445B-5D54-4710-AA06-423396ADD771}" type="slidenum">
              <a:rPr lang="fr-FR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Titre et légend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pPr>
              <a:defRPr/>
            </a:pPr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/>
            </a:pPr>
            <a:r>
              <a:rPr lang="fr-FR"/>
              <a:t>Modifier les styles du texte du masque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A8AA0030-0551-4BE1-A895-504364EF8A08}" type="datetimeFigureOut">
              <a:rPr lang="fr-FR"/>
              <a:t>01/04/2025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1D63445B-5D54-4710-AA06-423396ADD771}" type="slidenum">
              <a:rPr lang="fr-FR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Citation avec légend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pPr>
              <a:defRPr/>
            </a:pPr>
            <a:r>
              <a:rPr lang="fr-FR"/>
              <a:t>Modifiez le style du titre</a:t>
            </a:r>
            <a:endParaRPr lang="en-US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 bwMode="auto"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>
              <a:defRPr/>
            </a:pPr>
            <a:r>
              <a:rPr lang="fr-FR"/>
              <a:t>Modifier les styles du texte du masque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/>
            </a:pPr>
            <a:r>
              <a:rPr lang="fr-FR"/>
              <a:t>Modifier les styles du texte du masque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A8AA0030-0551-4BE1-A895-504364EF8A08}" type="datetimeFigureOut">
              <a:rPr lang="fr-FR"/>
              <a:t>01/04/2025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1D63445B-5D54-4710-AA06-423396ADD771}" type="slidenum">
              <a:rPr lang="fr-FR"/>
              <a:t>‹N°›</a:t>
            </a:fld>
            <a:endParaRPr lang="fr-FR"/>
          </a:p>
        </p:txBody>
      </p:sp>
      <p:sp>
        <p:nvSpPr>
          <p:cNvPr id="20" name="TextBox 19"/>
          <p:cNvSpPr txBox="1"/>
          <p:nvPr/>
        </p:nvSpPr>
        <p:spPr bwMode="auto">
          <a:xfrm>
            <a:off x="541870" y="790378"/>
            <a:ext cx="609600" cy="5847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defRPr/>
            </a:pPr>
            <a:r>
              <a:rPr lang="en-US" sz="800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“</a:t>
            </a:r>
            <a:endParaRPr/>
          </a:p>
        </p:txBody>
      </p:sp>
      <p:sp>
        <p:nvSpPr>
          <p:cNvPr id="22" name="TextBox 21"/>
          <p:cNvSpPr txBox="1"/>
          <p:nvPr/>
        </p:nvSpPr>
        <p:spPr bwMode="auto">
          <a:xfrm>
            <a:off x="8893011" y="2886556"/>
            <a:ext cx="609600" cy="5847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defRPr/>
            </a:pPr>
            <a:r>
              <a:rPr lang="en-US" sz="800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Carte nom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pPr>
              <a:defRPr/>
            </a:pPr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/>
            </a:pPr>
            <a:r>
              <a:rPr lang="fr-FR"/>
              <a:t>Modifier les styles du texte du masque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A8AA0030-0551-4BE1-A895-504364EF8A08}" type="datetimeFigureOut">
              <a:rPr lang="fr-FR"/>
              <a:t>01/04/2025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1D63445B-5D54-4710-AA06-423396ADD771}" type="slidenum">
              <a:rPr lang="fr-FR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Carte nom citation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pPr>
              <a:defRPr/>
            </a:pPr>
            <a:r>
              <a:rPr lang="fr-FR"/>
              <a:t>Modifiez le style du titre</a:t>
            </a:r>
            <a:endParaRPr lang="en-US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 bwMode="auto"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>
              <a:defRPr/>
            </a:pPr>
            <a:r>
              <a:rPr lang="fr-FR"/>
              <a:t>Modifier les styles du texte du masque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/>
            </a:pPr>
            <a:r>
              <a:rPr lang="fr-FR"/>
              <a:t>Modifier les styles du texte du masque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A8AA0030-0551-4BE1-A895-504364EF8A08}" type="datetimeFigureOut">
              <a:rPr lang="fr-FR"/>
              <a:t>01/04/2025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1D63445B-5D54-4710-AA06-423396ADD771}" type="slidenum">
              <a:rPr lang="fr-FR"/>
              <a:t>‹N°›</a:t>
            </a:fld>
            <a:endParaRPr lang="fr-FR"/>
          </a:p>
        </p:txBody>
      </p:sp>
      <p:sp>
        <p:nvSpPr>
          <p:cNvPr id="24" name="TextBox 23"/>
          <p:cNvSpPr txBox="1"/>
          <p:nvPr/>
        </p:nvSpPr>
        <p:spPr bwMode="auto">
          <a:xfrm>
            <a:off x="541870" y="790378"/>
            <a:ext cx="609600" cy="5847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defRPr/>
            </a:pPr>
            <a:r>
              <a:rPr lang="en-US" sz="800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“</a:t>
            </a:r>
            <a:endParaRPr/>
          </a:p>
        </p:txBody>
      </p:sp>
      <p:sp>
        <p:nvSpPr>
          <p:cNvPr id="25" name="TextBox 24"/>
          <p:cNvSpPr txBox="1"/>
          <p:nvPr/>
        </p:nvSpPr>
        <p:spPr bwMode="auto">
          <a:xfrm>
            <a:off x="8893011" y="2886556"/>
            <a:ext cx="609600" cy="5847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defRPr/>
            </a:pPr>
            <a:r>
              <a:rPr lang="en-US" sz="800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Vrai ou faux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pPr>
              <a:defRPr/>
            </a:pPr>
            <a:r>
              <a:rPr lang="fr-FR"/>
              <a:t>Modifiez le style du titre</a:t>
            </a:r>
            <a:endParaRPr lang="en-US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 bwMode="auto"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>
              <a:defRPr/>
            </a:pPr>
            <a:r>
              <a:rPr lang="fr-FR"/>
              <a:t>Modifier les styles du texte du masque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/>
            </a:pPr>
            <a:r>
              <a:rPr lang="fr-FR"/>
              <a:t>Modifier les styles du texte du masque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A8AA0030-0551-4BE1-A895-504364EF8A08}" type="datetimeFigureOut">
              <a:rPr lang="fr-FR"/>
              <a:t>01/04/2025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1D63445B-5D54-4710-AA06-423396ADD771}" type="slidenum">
              <a:rPr lang="fr-FR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vertTx" preserve="1" userDrawn="1">
  <p:cSld name="Titre et texte vertical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 bwMode="auto"/>
        <p:txBody>
          <a:bodyPr vert="eaVert"/>
          <a:lstStyle/>
          <a:p>
            <a:pPr lvl="0">
              <a:defRPr/>
            </a:pPr>
            <a:r>
              <a:rPr lang="fr-FR"/>
              <a:t>Modifier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A8AA0030-0551-4BE1-A895-504364EF8A08}" type="datetimeFigureOut">
              <a:rPr lang="fr-FR"/>
              <a:t>01/04/2025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1D63445B-5D54-4710-AA06-423396ADD771}" type="slidenum">
              <a:rPr lang="fr-FR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vertTitleAndTx" preserve="1" userDrawn="1">
  <p:cSld name="Titre vertical et text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 bwMode="auto">
          <a:xfrm>
            <a:off x="7967673" y="609599"/>
            <a:ext cx="1304743" cy="5251451"/>
          </a:xfrm>
        </p:spPr>
        <p:txBody>
          <a:bodyPr vert="eaVert" anchor="ctr"/>
          <a:lstStyle/>
          <a:p>
            <a:pPr>
              <a:defRPr/>
            </a:pPr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 bwMode="auto">
          <a:xfrm>
            <a:off x="677335" y="609600"/>
            <a:ext cx="7060150" cy="5251450"/>
          </a:xfrm>
        </p:spPr>
        <p:txBody>
          <a:bodyPr vert="eaVert"/>
          <a:lstStyle/>
          <a:p>
            <a:pPr lvl="0">
              <a:defRPr/>
            </a:pPr>
            <a:r>
              <a:rPr lang="fr-FR"/>
              <a:t>Modifier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A8AA0030-0551-4BE1-A895-504364EF8A08}" type="datetimeFigureOut">
              <a:rPr lang="fr-FR"/>
              <a:t>01/04/2025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1D63445B-5D54-4710-AA06-423396ADD771}" type="slidenum">
              <a:rPr lang="fr-FR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" preserve="1" userDrawn="1">
  <p:cSld name="Titre et contenu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/>
        <p:txBody>
          <a:bodyPr>
            <a:normAutofit/>
          </a:bodyPr>
          <a:lstStyle>
            <a:lvl1pPr>
              <a:defRPr sz="3600"/>
            </a:lvl1pPr>
          </a:lstStyle>
          <a:p>
            <a:pPr>
              <a:defRPr/>
            </a:pPr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 bwMode="auto"/>
        <p:txBody>
          <a:bodyPr/>
          <a:lstStyle/>
          <a:p>
            <a:pPr lvl="0">
              <a:defRPr/>
            </a:pPr>
            <a:r>
              <a:rPr lang="fr-FR"/>
              <a:t>Modifier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A8AA0030-0551-4BE1-A895-504364EF8A08}" type="datetimeFigureOut">
              <a:rPr lang="fr-FR"/>
              <a:t>01/04/2025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1D63445B-5D54-4710-AA06-423396ADD771}" type="slidenum">
              <a:rPr lang="fr-FR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secHead" preserve="1" userDrawn="1">
  <p:cSld name="Titre de section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pPr>
              <a:defRPr/>
            </a:pPr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/>
            </a:pPr>
            <a:r>
              <a:rPr lang="fr-FR"/>
              <a:t>Modifier les styles du texte du masque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A8AA0030-0551-4BE1-A895-504364EF8A08}" type="datetimeFigureOut">
              <a:rPr lang="fr-FR"/>
              <a:t>01/04/2025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1D63445B-5D54-4710-AA06-423396ADD771}" type="slidenum">
              <a:rPr lang="fr-FR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woObj" preserve="1" userDrawn="1">
  <p:cSld name="Deux contenus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 bwMode="auto">
          <a:xfrm>
            <a:off x="677334" y="2160589"/>
            <a:ext cx="4184035" cy="3880772"/>
          </a:xfrm>
        </p:spPr>
        <p:txBody>
          <a:bodyPr/>
          <a:lstStyle/>
          <a:p>
            <a:pPr lvl="0">
              <a:defRPr/>
            </a:pPr>
            <a:r>
              <a:rPr lang="fr-FR"/>
              <a:t>Modifier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 bwMode="auto">
          <a:xfrm>
            <a:off x="5089970" y="2160589"/>
            <a:ext cx="4184034" cy="3880773"/>
          </a:xfrm>
        </p:spPr>
        <p:txBody>
          <a:bodyPr/>
          <a:lstStyle/>
          <a:p>
            <a:pPr lvl="0">
              <a:defRPr/>
            </a:pPr>
            <a:r>
              <a:rPr lang="fr-FR"/>
              <a:t>Modifier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A8AA0030-0551-4BE1-A895-504364EF8A08}" type="datetimeFigureOut">
              <a:rPr lang="fr-FR"/>
              <a:t>01/04/2025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1D63445B-5D54-4710-AA06-423396ADD771}" type="slidenum">
              <a:rPr lang="fr-FR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woTxTwoObj" preserve="1" userDrawn="1">
  <p:cSld name="Comparaison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fr-FR"/>
              <a:t>Modifier les styles du texte du masque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 bwMode="auto"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>
              <a:defRPr/>
            </a:pPr>
            <a:r>
              <a:rPr lang="fr-FR"/>
              <a:t>Modifier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fr-FR"/>
              <a:t>Modifier les styles du texte du masque</a:t>
            </a:r>
            <a:endParaRPr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 bwMode="auto"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>
              <a:defRPr/>
            </a:pPr>
            <a:r>
              <a:rPr lang="fr-FR"/>
              <a:t>Modifier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A8AA0030-0551-4BE1-A895-504364EF8A08}" type="datetimeFigureOut">
              <a:rPr lang="fr-FR"/>
              <a:t>01/04/2025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1D63445B-5D54-4710-AA06-423396ADD771}" type="slidenum">
              <a:rPr lang="fr-FR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Only" preserve="1" userDrawn="1">
  <p:cSld name="Titre seul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677334" y="609600"/>
            <a:ext cx="8596668" cy="1320800"/>
          </a:xfrm>
        </p:spPr>
        <p:txBody>
          <a:bodyPr/>
          <a:lstStyle/>
          <a:p>
            <a:pPr>
              <a:defRPr/>
            </a:pPr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A8AA0030-0551-4BE1-A895-504364EF8A08}" type="datetimeFigureOut">
              <a:rPr lang="fr-FR"/>
              <a:t>01/04/2025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1D63445B-5D54-4710-AA06-423396ADD771}" type="slidenum">
              <a:rPr lang="fr-FR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blank" preserve="1" userDrawn="1">
  <p:cSld name="Vid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A8AA0030-0551-4BE1-A895-504364EF8A08}" type="datetimeFigureOut">
              <a:rPr lang="fr-FR"/>
              <a:t>01/04/2025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1D63445B-5D54-4710-AA06-423396ADD771}" type="slidenum">
              <a:rPr lang="fr-FR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Tx" preserve="1" userDrawn="1">
  <p:cSld name="Contenu avec légend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pPr>
              <a:defRPr/>
            </a:pPr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 bwMode="auto"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>
              <a:defRPr/>
            </a:pPr>
            <a:r>
              <a:rPr lang="fr-FR"/>
              <a:t>Modifier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auto"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>
              <a:defRPr/>
            </a:pPr>
            <a:r>
              <a:rPr lang="fr-FR"/>
              <a:t>Modifier les styles du texte du masque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A8AA0030-0551-4BE1-A895-504364EF8A08}" type="datetimeFigureOut">
              <a:rPr lang="fr-FR"/>
              <a:t>01/04/2025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1D63445B-5D54-4710-AA06-423396ADD771}" type="slidenum">
              <a:rPr lang="fr-FR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picTx" preserve="1" userDrawn="1">
  <p:cSld name="Image avec légend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pPr>
              <a:defRPr/>
            </a:pPr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 bwMode="auto"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>
              <a:defRPr/>
            </a:pPr>
            <a:r>
              <a:rPr lang="fr-FR"/>
              <a:t>Cliquez sur l'icône pour ajouter une image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auto"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>
              <a:defRPr/>
            </a:pPr>
            <a:r>
              <a:rPr lang="fr-FR"/>
              <a:t>Modifier les styles du texte du masque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A8AA0030-0551-4BE1-A895-504364EF8A08}" type="datetimeFigureOut">
              <a:rPr lang="fr-FR"/>
              <a:t>01/04/2025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1D63445B-5D54-4710-AA06-423396ADD771}" type="slidenum">
              <a:rPr lang="fr-FR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 bwMode="auto">
          <a:xfrm>
            <a:off x="0" y="-8467"/>
            <a:ext cx="12192000" cy="6866466"/>
            <a:chOff x="0" y="-8467"/>
            <a:chExt cx="12192000" cy="6866466"/>
          </a:xfrm>
        </p:grpSpPr>
        <p:cxnSp>
          <p:nvCxnSpPr>
            <p:cNvPr id="20" name="Straight Connector 19"/>
            <p:cNvCxnSpPr>
              <a:cxnSpLocks/>
            </p:cNvCxnSpPr>
            <p:nvPr/>
          </p:nvCxnSpPr>
          <p:spPr bwMode="auto"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>
              <a:cxnSpLocks/>
            </p:cNvCxnSpPr>
            <p:nvPr/>
          </p:nvCxnSpPr>
          <p:spPr bwMode="auto"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 bwMode="auto">
            <a:xfrm>
              <a:off x="9181476" y="-8467"/>
              <a:ext cx="3007349" cy="6866466"/>
            </a:xfrm>
            <a:custGeom>
              <a:avLst/>
              <a:gdLst/>
              <a:ahLst/>
              <a:cxnLst/>
              <a:rect l="l" t="t" r="r" b="b"/>
              <a:pathLst>
                <a:path w="3007349" h="6866467" extrusionOk="0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 bwMode="auto">
            <a:xfrm>
              <a:off x="9603442" y="-8467"/>
              <a:ext cx="2588558" cy="6866466"/>
            </a:xfrm>
            <a:custGeom>
              <a:avLst/>
              <a:gdLst/>
              <a:ahLst/>
              <a:cxnLst/>
              <a:rect l="l" t="t" r="r" b="b"/>
              <a:pathLst>
                <a:path w="2573311" h="6866467" extrusionOk="0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 bwMode="auto">
            <a:xfrm>
              <a:off x="8932333" y="3048000"/>
              <a:ext cx="3259666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 bwMode="auto">
            <a:xfrm>
              <a:off x="9334500" y="-8467"/>
              <a:ext cx="2854326" cy="6866466"/>
            </a:xfrm>
            <a:custGeom>
              <a:avLst/>
              <a:gdLst/>
              <a:ahLst/>
              <a:cxnLst/>
              <a:rect l="l" t="t" r="r" b="b"/>
              <a:pathLst>
                <a:path w="2858013" h="6866467" extrusionOk="0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 bwMode="auto">
            <a:xfrm>
              <a:off x="10898730" y="-8467"/>
              <a:ext cx="1290094" cy="6866466"/>
            </a:xfrm>
            <a:custGeom>
              <a:avLst/>
              <a:gdLst/>
              <a:ahLst/>
              <a:cxnLst/>
              <a:rect l="l" t="t" r="r" b="b"/>
              <a:pathLst>
                <a:path w="1290094" h="6858000" extrusionOk="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 bwMode="auto">
            <a:xfrm>
              <a:off x="10938999" y="-8467"/>
              <a:ext cx="1249825" cy="6866466"/>
            </a:xfrm>
            <a:custGeom>
              <a:avLst/>
              <a:gdLst/>
              <a:ahLst/>
              <a:cxnLst/>
              <a:rect l="l" t="t" r="r" b="b"/>
              <a:pathLst>
                <a:path w="1249825" h="6858000" extrusionOk="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 bwMode="auto">
            <a:xfrm>
              <a:off x="10371666" y="3589867"/>
              <a:ext cx="1817158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 bwMode="auto"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auto"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>
              <a:defRPr/>
            </a:pPr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>
              <a:defRPr/>
            </a:pPr>
            <a:r>
              <a:rPr lang="fr-FR"/>
              <a:t>Modifier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 bwMode="auto"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A8AA0030-0551-4BE1-A895-504364EF8A08}" type="datetimeFigureOut">
              <a:rPr lang="fr-FR"/>
              <a:t>01/04/2025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 bwMode="auto">
          <a:xfrm>
            <a:off x="677334" y="6041362"/>
            <a:ext cx="629761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auto"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1D63445B-5D54-4710-AA06-423396ADD771}" type="slidenum">
              <a:rPr lang="fr-FR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</p:sldLayoutIdLst>
  <p:txStyles>
    <p:titleStyle>
      <a:lvl1pPr algn="l" defTabSz="457200">
        <a:spcBef>
          <a:spcPts val="0"/>
        </a:spcBef>
        <a:buNone/>
        <a:defRPr sz="3600">
          <a:solidFill>
            <a:schemeClr val="accent1"/>
          </a:solidFill>
          <a:latin typeface="+mj-lt"/>
          <a:ea typeface="+mj-ea"/>
          <a:cs typeface="+mj-cs"/>
        </a:defRPr>
      </a:lvl1pPr>
      <a:lvl2pPr>
        <a:defRPr>
          <a:solidFill>
            <a:schemeClr val="tx2"/>
          </a:solidFill>
        </a:defRPr>
      </a:lvl2pPr>
      <a:lvl3pPr>
        <a:defRPr>
          <a:solidFill>
            <a:schemeClr val="tx2"/>
          </a:solidFill>
        </a:defRPr>
      </a:lvl3pPr>
      <a:lvl4pPr>
        <a:defRPr>
          <a:solidFill>
            <a:schemeClr val="tx2"/>
          </a:solidFill>
        </a:defRPr>
      </a:lvl4pPr>
      <a:lvl5pPr>
        <a:defRPr>
          <a:solidFill>
            <a:schemeClr val="tx2"/>
          </a:solidFill>
        </a:defRPr>
      </a:lvl5pPr>
      <a:lvl6pPr>
        <a:defRPr>
          <a:solidFill>
            <a:schemeClr val="tx2"/>
          </a:solidFill>
        </a:defRPr>
      </a:lvl6pPr>
      <a:lvl7pPr>
        <a:defRPr>
          <a:solidFill>
            <a:schemeClr val="tx2"/>
          </a:solidFill>
        </a:defRPr>
      </a:lvl7pPr>
      <a:lvl8pPr>
        <a:defRPr>
          <a:solidFill>
            <a:schemeClr val="tx2"/>
          </a:solidFill>
        </a:defRPr>
      </a:lvl8pPr>
      <a:lvl9pPr>
        <a:defRPr>
          <a:solidFill>
            <a:schemeClr val="tx2"/>
          </a:solidFill>
        </a:defRPr>
      </a:lvl9pPr>
    </p:titleStyle>
    <p:bodyStyle>
      <a:lvl1pPr marL="342900" indent="-342900" algn="l" defTabSz="457200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/>
        <a:buChar char=""/>
        <a:defRPr sz="18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/>
        <a:buChar char=""/>
        <a:defRPr sz="16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/>
        <a:buChar char=""/>
        <a:defRPr sz="14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/>
        <a:buChar char=""/>
        <a:defRPr sz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/>
        <a:buChar char=""/>
        <a:defRPr sz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/>
        <a:buChar char=""/>
        <a:defRPr sz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/>
        <a:buChar char=""/>
        <a:defRPr sz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/>
        <a:buChar char=""/>
        <a:defRPr sz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/>
        <a:buChar char=""/>
        <a:defRPr sz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>
        <a:defRPr sz="18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>
        <a:defRPr sz="18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>
        <a:defRPr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737420" y="524867"/>
            <a:ext cx="8391831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3200" b="1" u="sng" dirty="0">
                <a:solidFill>
                  <a:schemeClr val="accent2"/>
                </a:solidFill>
                <a:latin typeface="Marianne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Construire des connaissances et des compétences en variant les démarches  en SVT</a:t>
            </a:r>
            <a:endParaRPr lang="fr-FR" sz="3200" u="sng" dirty="0">
              <a:solidFill>
                <a:schemeClr val="accent2"/>
              </a:solidFill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2359742" y="3377381"/>
            <a:ext cx="458811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Formatrices :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Nathalie CROS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Catherine MEILLAUD</a:t>
            </a:r>
            <a:endParaRPr lang="fr-FR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31909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" name="ZoneTexte 2"/>
          <p:cNvSpPr txBox="1"/>
          <p:nvPr/>
        </p:nvSpPr>
        <p:spPr bwMode="auto">
          <a:xfrm>
            <a:off x="3827417" y="195943"/>
            <a:ext cx="2634054" cy="646331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pPr algn="ctr">
              <a:defRPr/>
            </a:pPr>
            <a:r>
              <a:rPr lang="fr-FR">
                <a:latin typeface="Arial"/>
                <a:cs typeface="Arial"/>
              </a:rPr>
              <a:t>MOTIVER</a:t>
            </a:r>
            <a:endParaRPr/>
          </a:p>
          <a:p>
            <a:pPr>
              <a:defRPr/>
            </a:pPr>
            <a:r>
              <a:rPr lang="fr-FR">
                <a:latin typeface="Arial"/>
                <a:cs typeface="Arial"/>
              </a:rPr>
              <a:t>(situation déclenchante)</a:t>
            </a:r>
          </a:p>
        </p:txBody>
      </p:sp>
      <p:sp>
        <p:nvSpPr>
          <p:cNvPr id="7" name="ZoneTexte 6"/>
          <p:cNvSpPr txBox="1"/>
          <p:nvPr/>
        </p:nvSpPr>
        <p:spPr bwMode="auto">
          <a:xfrm>
            <a:off x="3873168" y="1001485"/>
            <a:ext cx="2403222" cy="646331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pPr algn="ctr">
              <a:defRPr/>
            </a:pPr>
            <a:r>
              <a:rPr lang="fr-FR">
                <a:latin typeface="Arial"/>
                <a:cs typeface="Arial"/>
              </a:rPr>
              <a:t>QUESTIONNER</a:t>
            </a:r>
            <a:endParaRPr/>
          </a:p>
          <a:p>
            <a:pPr algn="ctr">
              <a:defRPr/>
            </a:pPr>
            <a:r>
              <a:rPr lang="fr-FR">
                <a:latin typeface="Arial"/>
                <a:cs typeface="Arial"/>
              </a:rPr>
              <a:t>(ou définir un objectif)</a:t>
            </a:r>
          </a:p>
        </p:txBody>
      </p:sp>
      <p:sp>
        <p:nvSpPr>
          <p:cNvPr id="18" name="ZoneTexte 17"/>
          <p:cNvSpPr txBox="1"/>
          <p:nvPr/>
        </p:nvSpPr>
        <p:spPr bwMode="auto">
          <a:xfrm>
            <a:off x="2069521" y="4711338"/>
            <a:ext cx="6480813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pPr algn="ctr">
              <a:defRPr/>
            </a:pPr>
            <a:r>
              <a:rPr lang="fr-FR">
                <a:solidFill>
                  <a:schemeClr val="accent2">
                    <a:lumMod val="75000"/>
                  </a:schemeClr>
                </a:solidFill>
                <a:latin typeface="Arial"/>
                <a:cs typeface="Arial"/>
              </a:rPr>
              <a:t>REPOND   CONSTRUIRE ET STRUCTURER son SAVOIR</a:t>
            </a:r>
            <a:endParaRPr/>
          </a:p>
        </p:txBody>
      </p:sp>
      <p:sp>
        <p:nvSpPr>
          <p:cNvPr id="25" name="Explosion 2 24"/>
          <p:cNvSpPr/>
          <p:nvPr/>
        </p:nvSpPr>
        <p:spPr bwMode="auto">
          <a:xfrm>
            <a:off x="7323913" y="2791096"/>
            <a:ext cx="3148146" cy="1737359"/>
          </a:xfrm>
          <a:prstGeom prst="irregularSeal2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fr-FR">
                <a:solidFill>
                  <a:schemeClr val="tx1"/>
                </a:solidFill>
                <a:latin typeface="Arial"/>
                <a:cs typeface="Arial"/>
              </a:rPr>
              <a:t>Démarche déductive</a:t>
            </a:r>
          </a:p>
        </p:txBody>
      </p:sp>
      <p:sp>
        <p:nvSpPr>
          <p:cNvPr id="28" name="ZoneTexte 27"/>
          <p:cNvSpPr txBox="1"/>
          <p:nvPr/>
        </p:nvSpPr>
        <p:spPr bwMode="auto">
          <a:xfrm>
            <a:off x="2050869" y="2024741"/>
            <a:ext cx="6139542" cy="70788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rgbClr val="009900"/>
            </a:solidFill>
          </a:ln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fr-FR" sz="2000">
                <a:latin typeface="Arial"/>
                <a:cs typeface="Arial"/>
              </a:rPr>
              <a:t>Le professeur</a:t>
            </a:r>
            <a:endParaRPr/>
          </a:p>
          <a:p>
            <a:pPr algn="ctr">
              <a:defRPr/>
            </a:pPr>
            <a:r>
              <a:rPr lang="fr-FR" sz="2000">
                <a:solidFill>
                  <a:srgbClr val="C00000"/>
                </a:solidFill>
                <a:latin typeface="Arial"/>
                <a:cs typeface="Arial"/>
              </a:rPr>
              <a:t>fournit les supports </a:t>
            </a:r>
            <a:r>
              <a:rPr lang="fr-FR" sz="2000">
                <a:latin typeface="Arial"/>
                <a:cs typeface="Arial"/>
              </a:rPr>
              <a:t>de recherche, les résultats</a:t>
            </a:r>
          </a:p>
        </p:txBody>
      </p:sp>
      <p:sp>
        <p:nvSpPr>
          <p:cNvPr id="29" name="ZoneTexte 28"/>
          <p:cNvSpPr txBox="1"/>
          <p:nvPr/>
        </p:nvSpPr>
        <p:spPr bwMode="auto">
          <a:xfrm>
            <a:off x="2886891" y="3122023"/>
            <a:ext cx="445929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fr-FR" sz="2800" b="1" u="sng">
                <a:solidFill>
                  <a:srgbClr val="C00000"/>
                </a:solidFill>
                <a:latin typeface="Arial"/>
                <a:cs typeface="Arial"/>
              </a:rPr>
              <a:t>L’élève déduit la solution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m="http://schemas.openxmlformats.org/officeDocument/2006/math" xmlns:w="http://schemas.openxmlformats.org/wordprocessingml/2006/main">
      <p:transition advClick="1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Explosion 2 1"/>
          <p:cNvSpPr/>
          <p:nvPr/>
        </p:nvSpPr>
        <p:spPr bwMode="auto">
          <a:xfrm>
            <a:off x="3709851" y="3997233"/>
            <a:ext cx="3082835" cy="2050868"/>
          </a:xfrm>
          <a:prstGeom prst="irregularSeal2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3" name="ZoneTexte 2"/>
          <p:cNvSpPr txBox="1"/>
          <p:nvPr/>
        </p:nvSpPr>
        <p:spPr bwMode="auto">
          <a:xfrm>
            <a:off x="3749040" y="444138"/>
            <a:ext cx="2634054" cy="646331"/>
          </a:xfrm>
          <a:prstGeom prst="rect">
            <a:avLst/>
          </a:prstGeom>
          <a:solidFill>
            <a:srgbClr val="00CCFF"/>
          </a:solidFill>
        </p:spPr>
        <p:txBody>
          <a:bodyPr wrap="none" rtlCol="0">
            <a:spAutoFit/>
          </a:bodyPr>
          <a:lstStyle/>
          <a:p>
            <a:pPr algn="ctr">
              <a:defRPr/>
            </a:pPr>
            <a:r>
              <a:rPr lang="fr-FR">
                <a:latin typeface="Arial"/>
                <a:cs typeface="Arial"/>
              </a:rPr>
              <a:t>MOTIVER</a:t>
            </a:r>
            <a:endParaRPr/>
          </a:p>
          <a:p>
            <a:pPr>
              <a:defRPr/>
            </a:pPr>
            <a:r>
              <a:rPr lang="fr-FR">
                <a:latin typeface="Arial"/>
                <a:cs typeface="Arial"/>
              </a:rPr>
              <a:t>(situation déclenchante)</a:t>
            </a:r>
          </a:p>
        </p:txBody>
      </p:sp>
      <p:sp>
        <p:nvSpPr>
          <p:cNvPr id="7" name="ZoneTexte 6"/>
          <p:cNvSpPr txBox="1"/>
          <p:nvPr/>
        </p:nvSpPr>
        <p:spPr bwMode="auto">
          <a:xfrm>
            <a:off x="3873168" y="1275805"/>
            <a:ext cx="2403222" cy="646331"/>
          </a:xfrm>
          <a:prstGeom prst="rect">
            <a:avLst/>
          </a:prstGeom>
          <a:solidFill>
            <a:srgbClr val="00CCFF"/>
          </a:solidFill>
        </p:spPr>
        <p:txBody>
          <a:bodyPr wrap="none" rtlCol="0">
            <a:spAutoFit/>
          </a:bodyPr>
          <a:lstStyle/>
          <a:p>
            <a:pPr algn="ctr">
              <a:defRPr/>
            </a:pPr>
            <a:r>
              <a:rPr lang="fr-FR">
                <a:latin typeface="Arial"/>
                <a:cs typeface="Arial"/>
              </a:rPr>
              <a:t>QUESTIONNER</a:t>
            </a:r>
            <a:endParaRPr/>
          </a:p>
          <a:p>
            <a:pPr algn="ctr">
              <a:defRPr/>
            </a:pPr>
            <a:r>
              <a:rPr lang="fr-FR">
                <a:latin typeface="Arial"/>
                <a:cs typeface="Arial"/>
              </a:rPr>
              <a:t>(ou définir un objectif)</a:t>
            </a:r>
            <a:endParaRPr/>
          </a:p>
        </p:txBody>
      </p:sp>
      <p:sp>
        <p:nvSpPr>
          <p:cNvPr id="18" name="ZoneTexte 17"/>
          <p:cNvSpPr txBox="1"/>
          <p:nvPr/>
        </p:nvSpPr>
        <p:spPr bwMode="auto">
          <a:xfrm>
            <a:off x="2707125" y="6082936"/>
            <a:ext cx="5074979" cy="369332"/>
          </a:xfrm>
          <a:prstGeom prst="rect">
            <a:avLst/>
          </a:prstGeom>
          <a:solidFill>
            <a:schemeClr val="tx2">
              <a:lumMod val="50000"/>
            </a:schemeClr>
          </a:solidFill>
        </p:spPr>
        <p:txBody>
          <a:bodyPr wrap="none" rtlCol="0">
            <a:spAutoFit/>
          </a:bodyPr>
          <a:lstStyle/>
          <a:p>
            <a:pPr algn="ctr">
              <a:defRPr/>
            </a:pPr>
            <a:r>
              <a:rPr lang="fr-FR">
                <a:solidFill>
                  <a:schemeClr val="bg1"/>
                </a:solidFill>
                <a:latin typeface="Arial"/>
                <a:cs typeface="Arial"/>
              </a:rPr>
              <a:t>CONSTRUIRE ET STRUCTURER son SAVOIR</a:t>
            </a:r>
            <a:endParaRPr/>
          </a:p>
        </p:txBody>
      </p:sp>
      <p:sp>
        <p:nvSpPr>
          <p:cNvPr id="29" name="ZoneTexte 28"/>
          <p:cNvSpPr txBox="1"/>
          <p:nvPr/>
        </p:nvSpPr>
        <p:spPr bwMode="auto">
          <a:xfrm>
            <a:off x="3422471" y="3500848"/>
            <a:ext cx="35318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fr-FR" b="1">
                <a:solidFill>
                  <a:srgbClr val="C00000"/>
                </a:solidFill>
                <a:latin typeface="Arial"/>
                <a:cs typeface="Arial"/>
              </a:rPr>
              <a:t>L’élève cherche les arguments</a:t>
            </a:r>
          </a:p>
        </p:txBody>
      </p:sp>
      <p:sp>
        <p:nvSpPr>
          <p:cNvPr id="22" name="ZoneTexte 21"/>
          <p:cNvSpPr txBox="1"/>
          <p:nvPr/>
        </p:nvSpPr>
        <p:spPr bwMode="auto">
          <a:xfrm>
            <a:off x="2438401" y="2177144"/>
            <a:ext cx="5429692" cy="369332"/>
          </a:xfrm>
          <a:prstGeom prst="rect">
            <a:avLst/>
          </a:prstGeom>
          <a:solidFill>
            <a:srgbClr val="00B0F0"/>
          </a:solidFill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fr-FR" b="1" u="sng">
                <a:solidFill>
                  <a:schemeClr val="bg1"/>
                </a:solidFill>
                <a:latin typeface="Arial"/>
                <a:cs typeface="Arial"/>
              </a:rPr>
              <a:t>Le professeur fournit </a:t>
            </a:r>
            <a:r>
              <a:rPr lang="fr-FR" b="1" u="sng">
                <a:solidFill>
                  <a:srgbClr val="002060"/>
                </a:solidFill>
                <a:latin typeface="Arial"/>
                <a:cs typeface="Arial"/>
              </a:rPr>
              <a:t>la solution </a:t>
            </a:r>
            <a:r>
              <a:rPr lang="fr-FR" b="1" u="sng">
                <a:solidFill>
                  <a:schemeClr val="bg1"/>
                </a:solidFill>
                <a:latin typeface="Arial"/>
                <a:cs typeface="Arial"/>
              </a:rPr>
              <a:t>et les supports</a:t>
            </a:r>
          </a:p>
        </p:txBody>
      </p:sp>
      <p:sp>
        <p:nvSpPr>
          <p:cNvPr id="23" name="ZoneTexte 22"/>
          <p:cNvSpPr txBox="1"/>
          <p:nvPr/>
        </p:nvSpPr>
        <p:spPr bwMode="auto">
          <a:xfrm>
            <a:off x="3944984" y="4676503"/>
            <a:ext cx="24296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fr-FR" b="1">
                <a:latin typeface="Arial"/>
                <a:cs typeface="Arial"/>
              </a:rPr>
              <a:t>Démarche</a:t>
            </a:r>
            <a:r>
              <a:rPr lang="fr-FR" b="1" u="sng">
                <a:latin typeface="Arial"/>
                <a:cs typeface="Arial"/>
              </a:rPr>
              <a:t> </a:t>
            </a:r>
            <a:r>
              <a:rPr lang="fr-FR" b="1">
                <a:latin typeface="Arial"/>
                <a:cs typeface="Arial"/>
              </a:rPr>
              <a:t>d’argumentation</a:t>
            </a:r>
          </a:p>
        </p:txBody>
      </p:sp>
      <p:sp>
        <p:nvSpPr>
          <p:cNvPr id="24" name="ZoneTexte 23"/>
          <p:cNvSpPr txBox="1"/>
          <p:nvPr/>
        </p:nvSpPr>
        <p:spPr bwMode="auto">
          <a:xfrm>
            <a:off x="1641230" y="3479076"/>
            <a:ext cx="1519984" cy="307777"/>
          </a:xfrm>
          <a:prstGeom prst="rect">
            <a:avLst/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fr-FR" sz="1400">
                <a:latin typeface="Arial"/>
                <a:cs typeface="Arial"/>
              </a:rPr>
              <a:t>En observant </a:t>
            </a:r>
          </a:p>
        </p:txBody>
      </p:sp>
      <p:sp>
        <p:nvSpPr>
          <p:cNvPr id="26" name="ZoneTexte 25"/>
          <p:cNvSpPr txBox="1"/>
          <p:nvPr/>
        </p:nvSpPr>
        <p:spPr bwMode="auto">
          <a:xfrm>
            <a:off x="5412041" y="2743202"/>
            <a:ext cx="1519984" cy="523220"/>
          </a:xfrm>
          <a:prstGeom prst="rect">
            <a:avLst/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fr-FR" sz="1400">
                <a:latin typeface="Arial"/>
                <a:cs typeface="Arial"/>
              </a:rPr>
              <a:t>En expérimentant</a:t>
            </a:r>
          </a:p>
        </p:txBody>
      </p:sp>
      <p:sp>
        <p:nvSpPr>
          <p:cNvPr id="30" name="ZoneTexte 29"/>
          <p:cNvSpPr txBox="1"/>
          <p:nvPr/>
        </p:nvSpPr>
        <p:spPr bwMode="auto">
          <a:xfrm>
            <a:off x="7245194" y="3492138"/>
            <a:ext cx="1559173" cy="309154"/>
          </a:xfrm>
          <a:prstGeom prst="rect">
            <a:avLst/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fr-FR" sz="1400">
                <a:latin typeface="Arial"/>
                <a:cs typeface="Arial"/>
              </a:rPr>
              <a:t>En modélisant</a:t>
            </a:r>
          </a:p>
        </p:txBody>
      </p:sp>
      <p:sp>
        <p:nvSpPr>
          <p:cNvPr id="4" name="Rectangle 3"/>
          <p:cNvSpPr/>
          <p:nvPr/>
        </p:nvSpPr>
        <p:spPr bwMode="auto">
          <a:xfrm>
            <a:off x="3230315" y="2728170"/>
            <a:ext cx="1420061" cy="589795"/>
          </a:xfrm>
          <a:prstGeom prst="rect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fr-FR" sz="1600">
                <a:latin typeface="Arial"/>
                <a:cs typeface="Arial"/>
              </a:rPr>
              <a:t>En réalisant des mesures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m="http://schemas.openxmlformats.org/officeDocument/2006/math" xmlns:w="http://schemas.openxmlformats.org/wordprocessingml/2006/main">
      <p:transition advClick="1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Explosion 2 1"/>
          <p:cNvSpPr/>
          <p:nvPr/>
        </p:nvSpPr>
        <p:spPr bwMode="auto">
          <a:xfrm>
            <a:off x="-117568" y="3670660"/>
            <a:ext cx="3448596" cy="2286002"/>
          </a:xfrm>
          <a:prstGeom prst="irregularSeal2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7" name="ZoneTexte 6"/>
          <p:cNvSpPr txBox="1"/>
          <p:nvPr/>
        </p:nvSpPr>
        <p:spPr bwMode="auto">
          <a:xfrm>
            <a:off x="2946057" y="117566"/>
            <a:ext cx="4544834" cy="120032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pPr algn="ctr">
              <a:defRPr/>
            </a:pPr>
            <a:r>
              <a:rPr lang="fr-FR" sz="3600">
                <a:latin typeface="Arial"/>
                <a:cs typeface="Arial"/>
              </a:rPr>
              <a:t>BESOIN </a:t>
            </a:r>
            <a:endParaRPr/>
          </a:p>
          <a:p>
            <a:pPr algn="ctr">
              <a:defRPr/>
            </a:pPr>
            <a:r>
              <a:rPr lang="fr-FR" sz="3600">
                <a:latin typeface="Arial"/>
                <a:cs typeface="Arial"/>
              </a:rPr>
              <a:t>comment faire pour ?</a:t>
            </a:r>
            <a:endParaRPr/>
          </a:p>
        </p:txBody>
      </p:sp>
      <p:sp>
        <p:nvSpPr>
          <p:cNvPr id="18" name="ZoneTexte 17"/>
          <p:cNvSpPr txBox="1"/>
          <p:nvPr/>
        </p:nvSpPr>
        <p:spPr bwMode="auto">
          <a:xfrm>
            <a:off x="3095313" y="6082936"/>
            <a:ext cx="5199601" cy="64633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fr-FR" b="1">
                <a:latin typeface="Arial"/>
                <a:cs typeface="Arial"/>
              </a:rPr>
              <a:t>OBJECTIF REPONDANT AU BESOIN ATTEINT : CONSTRUCTION DU SAVOIR</a:t>
            </a:r>
            <a:endParaRPr/>
          </a:p>
        </p:txBody>
      </p:sp>
      <p:sp>
        <p:nvSpPr>
          <p:cNvPr id="22" name="ZoneTexte 21"/>
          <p:cNvSpPr txBox="1"/>
          <p:nvPr/>
        </p:nvSpPr>
        <p:spPr bwMode="auto">
          <a:xfrm>
            <a:off x="2451466" y="3156857"/>
            <a:ext cx="941283" cy="36933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fr-FR" b="1" u="sng">
                <a:latin typeface="Arial"/>
                <a:cs typeface="Arial"/>
              </a:rPr>
              <a:t>Etapes</a:t>
            </a:r>
          </a:p>
        </p:txBody>
      </p:sp>
      <p:sp>
        <p:nvSpPr>
          <p:cNvPr id="23" name="ZoneTexte 22"/>
          <p:cNvSpPr txBox="1"/>
          <p:nvPr/>
        </p:nvSpPr>
        <p:spPr bwMode="auto">
          <a:xfrm>
            <a:off x="248195" y="4572000"/>
            <a:ext cx="24296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fr-FR" b="1">
                <a:latin typeface="Arial"/>
                <a:cs typeface="Arial"/>
              </a:rPr>
              <a:t>Démarche</a:t>
            </a:r>
            <a:r>
              <a:rPr lang="fr-FR" b="1" u="sng">
                <a:latin typeface="Arial"/>
                <a:cs typeface="Arial"/>
              </a:rPr>
              <a:t> </a:t>
            </a:r>
            <a:r>
              <a:rPr lang="fr-FR" b="1">
                <a:latin typeface="Arial"/>
                <a:cs typeface="Arial"/>
              </a:rPr>
              <a:t>(bio)technologique</a:t>
            </a:r>
          </a:p>
        </p:txBody>
      </p:sp>
      <p:sp>
        <p:nvSpPr>
          <p:cNvPr id="5" name="Rectangle 4"/>
          <p:cNvSpPr/>
          <p:nvPr/>
        </p:nvSpPr>
        <p:spPr bwMode="auto">
          <a:xfrm>
            <a:off x="879564" y="1713301"/>
            <a:ext cx="934865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fr-FR" b="1">
                <a:solidFill>
                  <a:srgbClr val="C00000"/>
                </a:solidFill>
                <a:latin typeface="Arial"/>
                <a:cs typeface="Arial"/>
              </a:rPr>
              <a:t>Les élèves sont acteurs de leur apprentissage, ils communiquent, coopèrent, créent, réfléchissent. Il y a des essais, des erreurs, des impasses.</a:t>
            </a:r>
            <a:r>
              <a:rPr lang="fr-FR" b="1">
                <a:solidFill>
                  <a:srgbClr val="000000"/>
                </a:solidFill>
                <a:latin typeface="Arial"/>
                <a:cs typeface="Arial"/>
              </a:rPr>
              <a:t> </a:t>
            </a:r>
            <a:endParaRPr lang="fr-FR" b="1">
              <a:solidFill>
                <a:srgbClr val="C00000"/>
              </a:solidFill>
              <a:latin typeface="Arial"/>
              <a:cs typeface="Arial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2788351" y="3720086"/>
            <a:ext cx="2416046" cy="36933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none">
            <a:spAutoFit/>
          </a:bodyPr>
          <a:lstStyle/>
          <a:p>
            <a:pPr marL="342900" indent="-342900">
              <a:buFont typeface="+mj-lt"/>
              <a:buAutoNum type="arabicPeriod"/>
              <a:defRPr/>
            </a:pPr>
            <a:r>
              <a:rPr lang="fr-FR">
                <a:latin typeface="Arial"/>
                <a:cs typeface="Arial"/>
              </a:rPr>
              <a:t>Analyse du besoin</a:t>
            </a:r>
            <a:endParaRPr/>
          </a:p>
        </p:txBody>
      </p:sp>
      <p:sp>
        <p:nvSpPr>
          <p:cNvPr id="8" name="Rectangle 7"/>
          <p:cNvSpPr/>
          <p:nvPr/>
        </p:nvSpPr>
        <p:spPr bwMode="auto">
          <a:xfrm>
            <a:off x="3316759" y="4086161"/>
            <a:ext cx="3711272" cy="36933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none">
            <a:spAutoFit/>
          </a:bodyPr>
          <a:lstStyle/>
          <a:p>
            <a:pPr marL="342900" indent="-342900">
              <a:buFont typeface="+mj-lt"/>
              <a:buAutoNum type="arabicPeriod" startAt="2"/>
              <a:defRPr/>
            </a:pPr>
            <a:r>
              <a:rPr lang="fr-FR">
                <a:latin typeface="Arial"/>
                <a:cs typeface="Arial"/>
              </a:rPr>
              <a:t>Cahier des charges fonctionnel</a:t>
            </a:r>
            <a:endParaRPr/>
          </a:p>
        </p:txBody>
      </p:sp>
      <p:sp>
        <p:nvSpPr>
          <p:cNvPr id="9" name="Rectangle 8"/>
          <p:cNvSpPr/>
          <p:nvPr/>
        </p:nvSpPr>
        <p:spPr bwMode="auto">
          <a:xfrm>
            <a:off x="4622746" y="5196097"/>
            <a:ext cx="3031599" cy="36933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none">
            <a:spAutoFit/>
          </a:bodyPr>
          <a:lstStyle/>
          <a:p>
            <a:pPr marL="342900" indent="-342900">
              <a:buFont typeface="+mj-lt"/>
              <a:buAutoNum type="arabicPeriod" startAt="5"/>
              <a:defRPr/>
            </a:pPr>
            <a:r>
              <a:rPr lang="fr-FR">
                <a:latin typeface="Arial"/>
                <a:cs typeface="Arial"/>
              </a:rPr>
              <a:t>Analyse de la réalisation</a:t>
            </a:r>
            <a:endParaRPr/>
          </a:p>
        </p:txBody>
      </p:sp>
      <p:sp>
        <p:nvSpPr>
          <p:cNvPr id="10" name="Rectangle 9"/>
          <p:cNvSpPr/>
          <p:nvPr/>
        </p:nvSpPr>
        <p:spPr bwMode="auto">
          <a:xfrm>
            <a:off x="5060484" y="5535551"/>
            <a:ext cx="2941896" cy="36933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none">
            <a:spAutoFit/>
          </a:bodyPr>
          <a:lstStyle/>
          <a:p>
            <a:pPr marL="342900" indent="-342900">
              <a:buFont typeface="+mj-lt"/>
              <a:buAutoNum type="arabicPeriod" startAt="6"/>
              <a:defRPr/>
            </a:pPr>
            <a:r>
              <a:rPr lang="fr-FR">
                <a:latin typeface="Arial"/>
                <a:cs typeface="Arial"/>
              </a:rPr>
              <a:t>L’utilisation, l’évaluation</a:t>
            </a:r>
            <a:endParaRPr/>
          </a:p>
        </p:txBody>
      </p:sp>
      <p:sp>
        <p:nvSpPr>
          <p:cNvPr id="11" name="Rectangle 10"/>
          <p:cNvSpPr/>
          <p:nvPr/>
        </p:nvSpPr>
        <p:spPr bwMode="auto">
          <a:xfrm>
            <a:off x="4154722" y="4831155"/>
            <a:ext cx="1903085" cy="36933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none">
            <a:spAutoFit/>
          </a:bodyPr>
          <a:lstStyle/>
          <a:p>
            <a:pPr marL="342900" indent="-342900">
              <a:buFont typeface="+mj-lt"/>
              <a:buAutoNum type="arabicPeriod" startAt="4"/>
              <a:defRPr/>
            </a:pPr>
            <a:r>
              <a:rPr lang="fr-FR">
                <a:latin typeface="Arial"/>
                <a:cs typeface="Arial"/>
              </a:rPr>
              <a:t>La réalisation</a:t>
            </a:r>
            <a:endParaRPr/>
          </a:p>
        </p:txBody>
      </p:sp>
      <p:sp>
        <p:nvSpPr>
          <p:cNvPr id="12" name="Rectangle 11"/>
          <p:cNvSpPr/>
          <p:nvPr/>
        </p:nvSpPr>
        <p:spPr bwMode="auto">
          <a:xfrm>
            <a:off x="3575033" y="4446116"/>
            <a:ext cx="6609502" cy="36933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fr-FR">
                <a:latin typeface="Arial"/>
                <a:cs typeface="Arial"/>
              </a:rPr>
              <a:t> 3. l’avant projet = recherche de solutions + choix des solutions</a:t>
            </a:r>
          </a:p>
        </p:txBody>
      </p:sp>
      <p:sp>
        <p:nvSpPr>
          <p:cNvPr id="21" name="Rectangle 20"/>
          <p:cNvSpPr/>
          <p:nvPr/>
        </p:nvSpPr>
        <p:spPr bwMode="auto">
          <a:xfrm>
            <a:off x="182878" y="5842337"/>
            <a:ext cx="2638699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fr-FR" sz="2000">
                <a:solidFill>
                  <a:schemeClr val="accent2">
                    <a:lumMod val="75000"/>
                  </a:schemeClr>
                </a:solidFill>
                <a:latin typeface="Arial"/>
                <a:cs typeface="Arial"/>
              </a:rPr>
              <a:t>On peut ne réaliser qu’une partie de la démarche</a:t>
            </a:r>
          </a:p>
        </p:txBody>
      </p:sp>
      <p:sp>
        <p:nvSpPr>
          <p:cNvPr id="25" name="Rectangle 24"/>
          <p:cNvSpPr/>
          <p:nvPr/>
        </p:nvSpPr>
        <p:spPr bwMode="auto">
          <a:xfrm>
            <a:off x="4155595" y="1390543"/>
            <a:ext cx="1851854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none">
            <a:spAutoFit/>
          </a:bodyPr>
          <a:lstStyle/>
          <a:p>
            <a:pPr>
              <a:defRPr/>
            </a:pPr>
            <a:r>
              <a:rPr lang="fr-FR" b="1">
                <a:latin typeface="Arial"/>
                <a:cs typeface="Arial"/>
              </a:rPr>
              <a:t>Travail collectif</a:t>
            </a:r>
          </a:p>
        </p:txBody>
      </p:sp>
      <p:sp>
        <p:nvSpPr>
          <p:cNvPr id="15" name="Rectangle 14"/>
          <p:cNvSpPr/>
          <p:nvPr/>
        </p:nvSpPr>
        <p:spPr bwMode="auto">
          <a:xfrm>
            <a:off x="3917463" y="2975683"/>
            <a:ext cx="2980303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none">
            <a:spAutoFit/>
          </a:bodyPr>
          <a:lstStyle/>
          <a:p>
            <a:pPr>
              <a:defRPr/>
            </a:pPr>
            <a:r>
              <a:rPr lang="fr-FR" b="1">
                <a:solidFill>
                  <a:srgbClr val="000000"/>
                </a:solidFill>
                <a:latin typeface="Arial"/>
                <a:cs typeface="Arial"/>
              </a:rPr>
              <a:t>d’objectifs intermédiaires</a:t>
            </a:r>
            <a:endParaRPr lang="fr-FR"/>
          </a:p>
        </p:txBody>
      </p:sp>
      <p:sp>
        <p:nvSpPr>
          <p:cNvPr id="16" name="Rectangle 15"/>
          <p:cNvSpPr/>
          <p:nvPr/>
        </p:nvSpPr>
        <p:spPr bwMode="auto">
          <a:xfrm>
            <a:off x="6296016" y="2427043"/>
            <a:ext cx="2403222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none">
            <a:spAutoFit/>
          </a:bodyPr>
          <a:lstStyle/>
          <a:p>
            <a:pPr>
              <a:defRPr/>
            </a:pPr>
            <a:r>
              <a:rPr lang="fr-FR" b="1">
                <a:solidFill>
                  <a:srgbClr val="000000"/>
                </a:solidFill>
                <a:latin typeface="Arial"/>
                <a:cs typeface="Arial"/>
              </a:rPr>
              <a:t>répartition des rôles</a:t>
            </a:r>
            <a:endParaRPr lang="fr-FR"/>
          </a:p>
        </p:txBody>
      </p:sp>
      <p:sp>
        <p:nvSpPr>
          <p:cNvPr id="17" name="Rectangle 16"/>
          <p:cNvSpPr/>
          <p:nvPr/>
        </p:nvSpPr>
        <p:spPr bwMode="auto">
          <a:xfrm>
            <a:off x="1187180" y="2453261"/>
            <a:ext cx="3057247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none">
            <a:spAutoFit/>
          </a:bodyPr>
          <a:lstStyle/>
          <a:p>
            <a:pPr>
              <a:defRPr/>
            </a:pPr>
            <a:r>
              <a:rPr lang="fr-FR" b="1">
                <a:solidFill>
                  <a:srgbClr val="000000"/>
                </a:solidFill>
                <a:latin typeface="Arial"/>
                <a:cs typeface="Arial"/>
              </a:rPr>
              <a:t>planification des activités </a:t>
            </a:r>
            <a:endParaRPr lang="fr-FR" b="1">
              <a:solidFill>
                <a:srgbClr val="C00000"/>
              </a:solidFill>
              <a:latin typeface="Arial"/>
              <a:cs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m="http://schemas.openxmlformats.org/officeDocument/2006/math" xmlns:w="http://schemas.openxmlformats.org/wordprocessingml/2006/main">
      <p:transition advClick="1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Explosion 2 1"/>
          <p:cNvSpPr/>
          <p:nvPr/>
        </p:nvSpPr>
        <p:spPr bwMode="auto">
          <a:xfrm>
            <a:off x="-117568" y="3670660"/>
            <a:ext cx="3448596" cy="2286002"/>
          </a:xfrm>
          <a:prstGeom prst="irregularSeal2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7" name="ZoneTexte 6"/>
          <p:cNvSpPr txBox="1"/>
          <p:nvPr/>
        </p:nvSpPr>
        <p:spPr bwMode="auto">
          <a:xfrm>
            <a:off x="1264382" y="117566"/>
            <a:ext cx="8195578" cy="646331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pPr algn="ctr">
              <a:defRPr/>
            </a:pPr>
            <a:r>
              <a:rPr lang="fr-FR" sz="3600">
                <a:latin typeface="Arial"/>
                <a:cs typeface="Arial"/>
              </a:rPr>
              <a:t>SAVOIR SCIENTIFIQUE CONSTRUIT </a:t>
            </a:r>
            <a:endParaRPr/>
          </a:p>
        </p:txBody>
      </p:sp>
      <p:sp>
        <p:nvSpPr>
          <p:cNvPr id="22" name="ZoneTexte 21"/>
          <p:cNvSpPr txBox="1"/>
          <p:nvPr/>
        </p:nvSpPr>
        <p:spPr bwMode="auto">
          <a:xfrm>
            <a:off x="1628506" y="3182982"/>
            <a:ext cx="3929281" cy="36933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fr-FR" b="1">
                <a:latin typeface="Arial"/>
                <a:cs typeface="Arial"/>
              </a:rPr>
              <a:t>Résultats expériences historiques</a:t>
            </a:r>
          </a:p>
        </p:txBody>
      </p:sp>
      <p:sp>
        <p:nvSpPr>
          <p:cNvPr id="23" name="ZoneTexte 22"/>
          <p:cNvSpPr txBox="1"/>
          <p:nvPr/>
        </p:nvSpPr>
        <p:spPr bwMode="auto">
          <a:xfrm>
            <a:off x="248195" y="4572000"/>
            <a:ext cx="24296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fr-FR" b="1">
                <a:latin typeface="Arial"/>
                <a:cs typeface="Arial"/>
              </a:rPr>
              <a:t>Démarche</a:t>
            </a:r>
            <a:r>
              <a:rPr lang="fr-FR" b="1" u="sng">
                <a:latin typeface="Arial"/>
                <a:cs typeface="Arial"/>
              </a:rPr>
              <a:t> </a:t>
            </a:r>
            <a:r>
              <a:rPr lang="fr-FR" b="1">
                <a:latin typeface="Arial"/>
                <a:cs typeface="Arial"/>
              </a:rPr>
              <a:t>historique</a:t>
            </a:r>
          </a:p>
        </p:txBody>
      </p:sp>
      <p:sp>
        <p:nvSpPr>
          <p:cNvPr id="16" name="Rectangle 15"/>
          <p:cNvSpPr/>
          <p:nvPr/>
        </p:nvSpPr>
        <p:spPr bwMode="auto">
          <a:xfrm>
            <a:off x="6505023" y="3093249"/>
            <a:ext cx="3775393" cy="92333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none">
            <a:spAutoFit/>
          </a:bodyPr>
          <a:lstStyle/>
          <a:p>
            <a:pPr>
              <a:defRPr/>
            </a:pPr>
            <a:r>
              <a:rPr lang="fr-FR" b="1">
                <a:solidFill>
                  <a:srgbClr val="000000"/>
                </a:solidFill>
                <a:latin typeface="Arial"/>
                <a:cs typeface="Arial"/>
              </a:rPr>
              <a:t>Documents sur les contextes</a:t>
            </a:r>
            <a:endParaRPr/>
          </a:p>
          <a:p>
            <a:pPr>
              <a:defRPr/>
            </a:pPr>
            <a:r>
              <a:rPr lang="fr-FR" b="1">
                <a:solidFill>
                  <a:srgbClr val="000000"/>
                </a:solidFill>
                <a:latin typeface="Arial"/>
                <a:cs typeface="Arial"/>
              </a:rPr>
              <a:t>Sociaux, culturels, économiques</a:t>
            </a:r>
            <a:endParaRPr/>
          </a:p>
          <a:p>
            <a:pPr>
              <a:defRPr/>
            </a:pPr>
            <a:r>
              <a:rPr lang="fr-FR" b="1">
                <a:solidFill>
                  <a:srgbClr val="000000"/>
                </a:solidFill>
                <a:latin typeface="Arial"/>
                <a:cs typeface="Arial"/>
              </a:rPr>
              <a:t>Technologiques.</a:t>
            </a:r>
            <a:endParaRPr lang="fr-FR"/>
          </a:p>
        </p:txBody>
      </p:sp>
      <p:sp>
        <p:nvSpPr>
          <p:cNvPr id="3" name="ZoneTexte 2"/>
          <p:cNvSpPr txBox="1"/>
          <p:nvPr/>
        </p:nvSpPr>
        <p:spPr bwMode="auto">
          <a:xfrm>
            <a:off x="3513910" y="4650377"/>
            <a:ext cx="4180113" cy="1754326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fr-FR" b="1">
                <a:latin typeface="Arial"/>
                <a:cs typeface="Arial"/>
              </a:rPr>
              <a:t>OBJECTIF </a:t>
            </a:r>
            <a:endParaRPr/>
          </a:p>
          <a:p>
            <a:pPr algn="ctr">
              <a:defRPr/>
            </a:pPr>
            <a:r>
              <a:rPr lang="fr-FR">
                <a:latin typeface="Arial"/>
                <a:cs typeface="Arial"/>
              </a:rPr>
              <a:t>donner une </a:t>
            </a:r>
            <a:r>
              <a:rPr lang="fr-FR" b="1">
                <a:latin typeface="Arial"/>
                <a:cs typeface="Arial"/>
              </a:rPr>
              <a:t>représentation valide </a:t>
            </a:r>
            <a:r>
              <a:rPr lang="fr-FR">
                <a:latin typeface="Arial"/>
                <a:cs typeface="Arial"/>
              </a:rPr>
              <a:t>de ce qu’est la </a:t>
            </a:r>
            <a:r>
              <a:rPr lang="fr-FR" b="1">
                <a:latin typeface="Arial"/>
                <a:cs typeface="Arial"/>
              </a:rPr>
              <a:t>science et la construction du savoir scientifique</a:t>
            </a:r>
            <a:endParaRPr/>
          </a:p>
          <a:p>
            <a:pPr algn="ctr">
              <a:defRPr/>
            </a:pPr>
            <a:r>
              <a:rPr lang="fr-FR" b="1">
                <a:latin typeface="Arial"/>
                <a:cs typeface="Arial"/>
              </a:rPr>
              <a:t>Et NON LE SAVOIR LUI-MÊME. </a:t>
            </a:r>
            <a:endParaRPr lang="fr-FR" b="1">
              <a:solidFill>
                <a:srgbClr val="C00000"/>
              </a:solidFill>
              <a:latin typeface="Arial"/>
              <a:cs typeface="Arial"/>
            </a:endParaRPr>
          </a:p>
          <a:p>
            <a:pPr>
              <a:defRPr/>
            </a:pPr>
            <a:endParaRPr lang="fr-FR">
              <a:latin typeface="Arial"/>
              <a:cs typeface="Arial"/>
            </a:endParaRPr>
          </a:p>
        </p:txBody>
      </p:sp>
      <p:sp>
        <p:nvSpPr>
          <p:cNvPr id="20" name="ZoneTexte 19"/>
          <p:cNvSpPr txBox="1"/>
          <p:nvPr/>
        </p:nvSpPr>
        <p:spPr bwMode="auto">
          <a:xfrm>
            <a:off x="705399" y="2625637"/>
            <a:ext cx="85459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fr-FR" b="1">
                <a:solidFill>
                  <a:srgbClr val="C00000"/>
                </a:solidFill>
                <a:latin typeface="Arial"/>
                <a:cs typeface="Arial"/>
              </a:rPr>
              <a:t>L’élève cherche les informations, les arguments, les liens, refait les parcours</a:t>
            </a:r>
          </a:p>
        </p:txBody>
      </p:sp>
      <p:sp>
        <p:nvSpPr>
          <p:cNvPr id="24" name="ZoneTexte 23"/>
          <p:cNvSpPr txBox="1"/>
          <p:nvPr/>
        </p:nvSpPr>
        <p:spPr bwMode="auto">
          <a:xfrm>
            <a:off x="3710758" y="936171"/>
            <a:ext cx="3198311" cy="646331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pPr algn="ctr">
              <a:defRPr/>
            </a:pPr>
            <a:r>
              <a:rPr lang="fr-FR">
                <a:latin typeface="Arial"/>
                <a:cs typeface="Arial"/>
              </a:rPr>
              <a:t>QUESTIONNER</a:t>
            </a:r>
            <a:endParaRPr/>
          </a:p>
          <a:p>
            <a:pPr algn="ctr">
              <a:defRPr/>
            </a:pPr>
            <a:r>
              <a:rPr lang="fr-FR">
                <a:latin typeface="Arial"/>
                <a:cs typeface="Arial"/>
              </a:rPr>
              <a:t>Comment a t-il été construit ?</a:t>
            </a:r>
          </a:p>
        </p:txBody>
      </p:sp>
      <p:sp>
        <p:nvSpPr>
          <p:cNvPr id="26" name="ZoneTexte 25"/>
          <p:cNvSpPr txBox="1"/>
          <p:nvPr/>
        </p:nvSpPr>
        <p:spPr bwMode="auto">
          <a:xfrm>
            <a:off x="3400700" y="3805646"/>
            <a:ext cx="2095445" cy="36933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fr-FR" b="1">
                <a:latin typeface="Arial"/>
                <a:cs typeface="Arial"/>
              </a:rPr>
              <a:t>expérimentations</a:t>
            </a:r>
          </a:p>
        </p:txBody>
      </p:sp>
      <p:sp>
        <p:nvSpPr>
          <p:cNvPr id="27" name="ZoneTexte 26"/>
          <p:cNvSpPr txBox="1"/>
          <p:nvPr/>
        </p:nvSpPr>
        <p:spPr bwMode="auto">
          <a:xfrm>
            <a:off x="5695410" y="4140926"/>
            <a:ext cx="928459" cy="36933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fr-FR" b="1">
                <a:latin typeface="Arial"/>
                <a:cs typeface="Arial"/>
              </a:rPr>
              <a:t>débats</a:t>
            </a:r>
          </a:p>
        </p:txBody>
      </p:sp>
      <p:sp>
        <p:nvSpPr>
          <p:cNvPr id="28" name="ZoneTexte 27"/>
          <p:cNvSpPr txBox="1"/>
          <p:nvPr/>
        </p:nvSpPr>
        <p:spPr bwMode="auto">
          <a:xfrm>
            <a:off x="1698171" y="1750422"/>
            <a:ext cx="7354387" cy="707886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rgbClr val="009900"/>
            </a:solidFill>
          </a:ln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fr-FR" sz="2000">
                <a:latin typeface="Arial"/>
                <a:cs typeface="Arial"/>
              </a:rPr>
              <a:t>Le professeur</a:t>
            </a:r>
            <a:endParaRPr/>
          </a:p>
          <a:p>
            <a:pPr algn="ctr">
              <a:defRPr/>
            </a:pPr>
            <a:r>
              <a:rPr lang="fr-FR" sz="2000">
                <a:solidFill>
                  <a:srgbClr val="C00000"/>
                </a:solidFill>
                <a:latin typeface="Arial"/>
                <a:cs typeface="Arial"/>
              </a:rPr>
              <a:t>fournit les supports </a:t>
            </a:r>
            <a:r>
              <a:rPr lang="fr-FR" sz="2000">
                <a:latin typeface="Arial"/>
                <a:cs typeface="Arial"/>
              </a:rPr>
              <a:t>de recherche, les résultats, les protocoles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m="http://schemas.openxmlformats.org/officeDocument/2006/math" xmlns:w="http://schemas.openxmlformats.org/wordprocessingml/2006/main">
      <p:transition advClick="1"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auto">
          <a:xfrm>
            <a:off x="330925" y="786403"/>
            <a:ext cx="9361716" cy="20874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/>
              <a:defRPr/>
            </a:pPr>
            <a:r>
              <a:rPr lang="fr-FR" b="1">
                <a:solidFill>
                  <a:schemeClr val="accent5">
                    <a:lumMod val="75000"/>
                  </a:schemeClr>
                </a:solidFill>
                <a:latin typeface="Arial"/>
              </a:rPr>
              <a:t>Faire prendre conscience aux élèves : </a:t>
            </a:r>
          </a:p>
          <a:p>
            <a:pPr marL="285750" indent="-285750">
              <a:buFont typeface="Arial"/>
              <a:buChar char="•"/>
              <a:defRPr/>
            </a:pPr>
            <a:r>
              <a:rPr lang="fr-FR">
                <a:latin typeface="Arial"/>
              </a:rPr>
              <a:t>que </a:t>
            </a:r>
            <a:r>
              <a:rPr lang="fr-FR" b="1">
                <a:latin typeface="Arial"/>
              </a:rPr>
              <a:t>différentes conceptions erronées ou imprécises ont existé </a:t>
            </a:r>
            <a:r>
              <a:rPr lang="fr-FR">
                <a:latin typeface="Arial"/>
              </a:rPr>
              <a:t>au cours de l’histoire et qu’il est possible et normal qu’ils disposent eux-mêmes de conceptions imprécises ou erronées sur certains phénomènes ; </a:t>
            </a:r>
          </a:p>
          <a:p>
            <a:pPr marL="285750" indent="-285750">
              <a:buFont typeface="Arial"/>
              <a:buChar char="•"/>
              <a:defRPr/>
            </a:pPr>
            <a:r>
              <a:rPr lang="fr-FR">
                <a:latin typeface="Arial"/>
              </a:rPr>
              <a:t>que la science est une entreprise de </a:t>
            </a:r>
            <a:r>
              <a:rPr lang="fr-FR" b="1">
                <a:latin typeface="Arial"/>
              </a:rPr>
              <a:t>construction du savoir collective </a:t>
            </a:r>
            <a:r>
              <a:rPr lang="fr-FR">
                <a:latin typeface="Arial"/>
              </a:rPr>
              <a:t>(les découvertes scientifiques ne sont pas le produit de grands « génies », l’histoire des sciences présente la science comme une activité plus accessible) ;</a:t>
            </a:r>
            <a:endParaRPr lang="fr-FR"/>
          </a:p>
        </p:txBody>
      </p:sp>
      <p:sp>
        <p:nvSpPr>
          <p:cNvPr id="5" name="ZoneTexte 4"/>
          <p:cNvSpPr txBox="1"/>
          <p:nvPr/>
        </p:nvSpPr>
        <p:spPr bwMode="auto">
          <a:xfrm>
            <a:off x="2205247" y="91440"/>
            <a:ext cx="589937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fr-FR" sz="3200" b="1" u="sng">
                <a:solidFill>
                  <a:srgbClr val="0070C0"/>
                </a:solidFill>
                <a:latin typeface="Arial"/>
                <a:cs typeface="Arial"/>
              </a:rPr>
              <a:t>La démarche historique DOIT</a:t>
            </a:r>
          </a:p>
        </p:txBody>
      </p:sp>
      <p:sp>
        <p:nvSpPr>
          <p:cNvPr id="10" name="Rectangle 9"/>
          <p:cNvSpPr/>
          <p:nvPr/>
        </p:nvSpPr>
        <p:spPr bwMode="auto">
          <a:xfrm>
            <a:off x="300444" y="2945292"/>
            <a:ext cx="9535886" cy="33901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 startAt="2"/>
              <a:defRPr/>
            </a:pPr>
            <a:r>
              <a:rPr lang="fr-FR" b="1">
                <a:solidFill>
                  <a:schemeClr val="accent5">
                    <a:lumMod val="75000"/>
                  </a:schemeClr>
                </a:solidFill>
                <a:latin typeface="Arial"/>
              </a:rPr>
              <a:t>Déconstruire leurs conceptions erronées de la science </a:t>
            </a:r>
            <a:r>
              <a:rPr lang="fr-FR">
                <a:solidFill>
                  <a:schemeClr val="accent5">
                    <a:lumMod val="75000"/>
                  </a:schemeClr>
                </a:solidFill>
                <a:latin typeface="Arial"/>
              </a:rPr>
              <a:t>: </a:t>
            </a:r>
          </a:p>
          <a:p>
            <a:pPr marL="285750" indent="-285750">
              <a:buFont typeface="Arial"/>
              <a:buChar char="•"/>
              <a:defRPr/>
            </a:pPr>
            <a:r>
              <a:rPr lang="fr-FR" b="1">
                <a:latin typeface="Arial"/>
                <a:cs typeface="Arial"/>
              </a:rPr>
              <a:t>La construction du savoir scientifique est empiriste </a:t>
            </a:r>
            <a:r>
              <a:rPr lang="fr-FR">
                <a:latin typeface="Arial"/>
                <a:cs typeface="Arial"/>
              </a:rPr>
              <a:t>(l’activité d’élaboration du savoir scientifique résulte en l’observation minutieuse des faits et phénomènes naturels permettant la découverte d’une réalité ou de Vérités naturelles) ;</a:t>
            </a:r>
            <a:endParaRPr/>
          </a:p>
          <a:p>
            <a:pPr marL="285750" indent="-285750">
              <a:buFont typeface="Arial"/>
              <a:buChar char="•"/>
              <a:defRPr/>
            </a:pPr>
            <a:r>
              <a:rPr lang="fr-FR">
                <a:latin typeface="Arial"/>
                <a:cs typeface="Arial"/>
              </a:rPr>
              <a:t>la </a:t>
            </a:r>
            <a:r>
              <a:rPr lang="fr-FR" b="1">
                <a:latin typeface="Arial"/>
                <a:cs typeface="Arial"/>
              </a:rPr>
              <a:t>progression du savoir scientifique est linéaire, elle ignore les contradictions </a:t>
            </a:r>
            <a:r>
              <a:rPr lang="fr-FR">
                <a:latin typeface="Arial"/>
                <a:cs typeface="Arial"/>
              </a:rPr>
              <a:t>(chaque découverte réalisée par un scientifique complète ou précise une découverte antérieure) ;</a:t>
            </a:r>
            <a:endParaRPr/>
          </a:p>
          <a:p>
            <a:pPr marL="285750" indent="-285750">
              <a:buFont typeface="Arial"/>
              <a:buChar char="•"/>
              <a:defRPr/>
            </a:pPr>
            <a:r>
              <a:rPr lang="fr-FR">
                <a:latin typeface="Arial"/>
                <a:cs typeface="Arial"/>
              </a:rPr>
              <a:t>le </a:t>
            </a:r>
            <a:r>
              <a:rPr lang="fr-FR" b="1">
                <a:latin typeface="Arial"/>
                <a:cs typeface="Arial"/>
              </a:rPr>
              <a:t>contexte social, culturel, économique et politique n’exerce aucune influence </a:t>
            </a:r>
            <a:r>
              <a:rPr lang="fr-FR">
                <a:latin typeface="Arial"/>
                <a:cs typeface="Arial"/>
              </a:rPr>
              <a:t>dans l’élaboration du savoir scientifique (Les débats au sein de la communauté scientifique et l’influence des autres scientifiques dans l’élaboration d’une connaissance, sont souvent occultés) ;</a:t>
            </a:r>
          </a:p>
          <a:p>
            <a:pPr marL="285750" indent="-285750">
              <a:buFont typeface="Arial"/>
              <a:buChar char="•"/>
              <a:defRPr/>
            </a:pPr>
            <a:endParaRPr lang="fr-FR">
              <a:latin typeface="Arial"/>
              <a:cs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m="http://schemas.openxmlformats.org/officeDocument/2006/math" xmlns:w="http://schemas.openxmlformats.org/wordprocessingml/2006/main">
      <p:transition advClick="1"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 bwMode="auto">
          <a:xfrm>
            <a:off x="2194560" y="0"/>
            <a:ext cx="565731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fr-FR" sz="4000" b="1" u="sng">
                <a:solidFill>
                  <a:srgbClr val="0070C0"/>
                </a:solidFill>
                <a:latin typeface="Arial"/>
                <a:cs typeface="Arial"/>
              </a:rPr>
              <a:t>La démarche de projet</a:t>
            </a:r>
          </a:p>
        </p:txBody>
      </p:sp>
      <p:sp>
        <p:nvSpPr>
          <p:cNvPr id="3" name="Rectangle 2"/>
          <p:cNvSpPr/>
          <p:nvPr/>
        </p:nvSpPr>
        <p:spPr bwMode="auto">
          <a:xfrm>
            <a:off x="713422" y="1452885"/>
            <a:ext cx="8809401" cy="23391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fr-FR">
                <a:latin typeface="Arial"/>
                <a:cs typeface="Arial"/>
              </a:rPr>
              <a:t>C’est une entreprise </a:t>
            </a:r>
            <a:r>
              <a:rPr lang="fr-FR" b="1">
                <a:latin typeface="Arial"/>
                <a:cs typeface="Arial"/>
              </a:rPr>
              <a:t>collective</a:t>
            </a:r>
            <a:r>
              <a:rPr lang="fr-FR">
                <a:latin typeface="Arial"/>
                <a:cs typeface="Arial"/>
              </a:rPr>
              <a:t> gérée par le groupe-classe (</a:t>
            </a:r>
            <a:r>
              <a:rPr lang="fr-FR" sz="2800" b="1">
                <a:solidFill>
                  <a:srgbClr val="C00000"/>
                </a:solidFill>
                <a:latin typeface="Arial"/>
                <a:cs typeface="Arial"/>
              </a:rPr>
              <a:t>l'enseignant anime, mais ne décide pas de tout</a:t>
            </a:r>
            <a:r>
              <a:rPr lang="fr-FR" b="1">
                <a:solidFill>
                  <a:srgbClr val="C00000"/>
                </a:solidFill>
                <a:latin typeface="Arial"/>
                <a:cs typeface="Arial"/>
              </a:rPr>
              <a:t>)</a:t>
            </a:r>
            <a:r>
              <a:rPr lang="fr-FR">
                <a:latin typeface="Arial"/>
                <a:cs typeface="Arial"/>
              </a:rPr>
              <a:t> qui </a:t>
            </a:r>
            <a:r>
              <a:rPr lang="fr-FR" b="1">
                <a:latin typeface="Arial"/>
                <a:cs typeface="Arial"/>
              </a:rPr>
              <a:t>mène à une production concrète </a:t>
            </a:r>
            <a:r>
              <a:rPr lang="fr-FR">
                <a:latin typeface="Arial"/>
                <a:cs typeface="Arial"/>
              </a:rPr>
              <a:t>(texte, journal, sortie, chanson …).</a:t>
            </a:r>
            <a:endParaRPr/>
          </a:p>
          <a:p>
            <a:pPr>
              <a:defRPr/>
            </a:pPr>
            <a:r>
              <a:rPr lang="fr-FR">
                <a:latin typeface="Arial"/>
                <a:cs typeface="Arial"/>
              </a:rPr>
              <a:t>Met en œuvre un ensemble de tâches dans lesquelles tous les élèves peuvent s'impliquer et jouer un rôle actif, qui peut varier en fonction de leurs moyens et intérêts, conduit à l’apprentissage de savoirs et savoir-faire de gestion de projet (décider, planifier, travailler en équipe …)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m="http://schemas.openxmlformats.org/officeDocument/2006/math" xmlns:w="http://schemas.openxmlformats.org/wordprocessingml/2006/main">
      <p:transition advClick="1"/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 bwMode="auto">
          <a:xfrm>
            <a:off x="840378" y="490086"/>
            <a:ext cx="8865325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fr-FR">
                <a:solidFill>
                  <a:srgbClr val="000000"/>
                </a:solidFill>
                <a:latin typeface="Arial"/>
                <a:cs typeface="Arial"/>
              </a:rPr>
              <a:t>La démarche de projet consiste à </a:t>
            </a:r>
            <a:r>
              <a:rPr lang="fr-FR" b="1">
                <a:solidFill>
                  <a:srgbClr val="000000"/>
                </a:solidFill>
                <a:latin typeface="Arial"/>
                <a:cs typeface="Arial"/>
              </a:rPr>
              <a:t>concevoir</a:t>
            </a:r>
            <a:r>
              <a:rPr lang="fr-FR">
                <a:solidFill>
                  <a:srgbClr val="000000"/>
                </a:solidFill>
                <a:latin typeface="Arial"/>
                <a:cs typeface="Arial"/>
              </a:rPr>
              <a:t>, </a:t>
            </a:r>
            <a:r>
              <a:rPr lang="fr-FR" b="1">
                <a:solidFill>
                  <a:srgbClr val="000000"/>
                </a:solidFill>
                <a:latin typeface="Arial"/>
                <a:cs typeface="Arial"/>
              </a:rPr>
              <a:t>innover</a:t>
            </a:r>
            <a:r>
              <a:rPr lang="fr-FR">
                <a:solidFill>
                  <a:srgbClr val="000000"/>
                </a:solidFill>
                <a:latin typeface="Arial"/>
                <a:cs typeface="Arial"/>
              </a:rPr>
              <a:t>, </a:t>
            </a:r>
            <a:r>
              <a:rPr lang="fr-FR" b="1">
                <a:solidFill>
                  <a:srgbClr val="000000"/>
                </a:solidFill>
                <a:latin typeface="Arial"/>
                <a:cs typeface="Arial"/>
              </a:rPr>
              <a:t>créer </a:t>
            </a:r>
            <a:r>
              <a:rPr lang="fr-FR">
                <a:solidFill>
                  <a:srgbClr val="000000"/>
                </a:solidFill>
                <a:latin typeface="Arial"/>
                <a:cs typeface="Arial"/>
              </a:rPr>
              <a:t>et </a:t>
            </a:r>
            <a:r>
              <a:rPr lang="fr-FR" b="1">
                <a:solidFill>
                  <a:srgbClr val="000000"/>
                </a:solidFill>
                <a:latin typeface="Arial"/>
                <a:cs typeface="Arial"/>
              </a:rPr>
              <a:t>réaliser </a:t>
            </a:r>
            <a:r>
              <a:rPr lang="fr-FR">
                <a:solidFill>
                  <a:srgbClr val="000000"/>
                </a:solidFill>
                <a:latin typeface="Arial"/>
                <a:cs typeface="Arial"/>
              </a:rPr>
              <a:t>une production exploitable collectivement et pouvant intégrer l'usage des technologies de l'information et de la communication.</a:t>
            </a:r>
            <a:endParaRPr/>
          </a:p>
          <a:p>
            <a:pPr>
              <a:defRPr/>
            </a:pPr>
            <a:endParaRPr lang="fr-FR">
              <a:solidFill>
                <a:srgbClr val="000000"/>
              </a:solidFill>
              <a:latin typeface="Arial"/>
              <a:cs typeface="Arial"/>
            </a:endParaRPr>
          </a:p>
          <a:p>
            <a:pPr>
              <a:defRPr/>
            </a:pPr>
            <a:r>
              <a:rPr lang="fr-FR">
                <a:solidFill>
                  <a:srgbClr val="000000"/>
                </a:solidFill>
                <a:latin typeface="Arial"/>
                <a:cs typeface="Arial"/>
              </a:rPr>
              <a:t>Par commodité, la démarche peut être divisée en 6 étapes :</a:t>
            </a:r>
            <a:endParaRPr/>
          </a:p>
          <a:p>
            <a:pPr>
              <a:defRPr/>
            </a:pPr>
            <a:endParaRPr lang="fr-FR">
              <a:solidFill>
                <a:srgbClr val="000000"/>
              </a:solidFill>
              <a:latin typeface="Arial"/>
              <a:cs typeface="Arial"/>
            </a:endParaRPr>
          </a:p>
          <a:p>
            <a:pPr>
              <a:defRPr/>
            </a:pPr>
            <a:r>
              <a:rPr lang="fr-FR" b="1">
                <a:solidFill>
                  <a:srgbClr val="000000"/>
                </a:solidFill>
                <a:latin typeface="Arial"/>
                <a:cs typeface="Arial"/>
              </a:rPr>
              <a:t>1.émergence de l'idée ;</a:t>
            </a:r>
            <a:endParaRPr lang="fr-FR">
              <a:solidFill>
                <a:srgbClr val="000000"/>
              </a:solidFill>
              <a:latin typeface="Arial"/>
              <a:cs typeface="Arial"/>
            </a:endParaRPr>
          </a:p>
          <a:p>
            <a:pPr>
              <a:defRPr/>
            </a:pPr>
            <a:r>
              <a:rPr lang="fr-FR" b="1">
                <a:solidFill>
                  <a:srgbClr val="000000"/>
                </a:solidFill>
                <a:latin typeface="Arial"/>
                <a:cs typeface="Arial"/>
              </a:rPr>
              <a:t>2.analyse de la situation ;</a:t>
            </a:r>
            <a:endParaRPr lang="fr-FR">
              <a:solidFill>
                <a:srgbClr val="000000"/>
              </a:solidFill>
              <a:latin typeface="Arial"/>
              <a:cs typeface="Arial"/>
            </a:endParaRPr>
          </a:p>
          <a:p>
            <a:pPr>
              <a:defRPr/>
            </a:pPr>
            <a:r>
              <a:rPr lang="fr-FR" b="1">
                <a:solidFill>
                  <a:srgbClr val="000000"/>
                </a:solidFill>
                <a:latin typeface="Arial"/>
                <a:cs typeface="Arial"/>
              </a:rPr>
              <a:t>3.choix d'une stratégie ;</a:t>
            </a:r>
            <a:endParaRPr lang="fr-FR">
              <a:solidFill>
                <a:srgbClr val="000000"/>
              </a:solidFill>
              <a:latin typeface="Arial"/>
              <a:cs typeface="Arial"/>
            </a:endParaRPr>
          </a:p>
          <a:p>
            <a:pPr>
              <a:defRPr/>
            </a:pPr>
            <a:r>
              <a:rPr lang="fr-FR" b="1">
                <a:solidFill>
                  <a:srgbClr val="000000"/>
                </a:solidFill>
                <a:latin typeface="Arial"/>
                <a:cs typeface="Arial"/>
              </a:rPr>
              <a:t>4.montage et planification ;</a:t>
            </a:r>
            <a:endParaRPr lang="fr-FR">
              <a:solidFill>
                <a:srgbClr val="000000"/>
              </a:solidFill>
              <a:latin typeface="Arial"/>
              <a:cs typeface="Arial"/>
            </a:endParaRPr>
          </a:p>
          <a:p>
            <a:pPr>
              <a:defRPr/>
            </a:pPr>
            <a:r>
              <a:rPr lang="fr-FR" b="1">
                <a:solidFill>
                  <a:srgbClr val="000000"/>
                </a:solidFill>
                <a:latin typeface="Arial"/>
                <a:cs typeface="Arial"/>
              </a:rPr>
              <a:t>5.mise en œuvre;</a:t>
            </a:r>
            <a:endParaRPr lang="fr-FR">
              <a:solidFill>
                <a:srgbClr val="000000"/>
              </a:solidFill>
              <a:latin typeface="Arial"/>
              <a:cs typeface="Arial"/>
            </a:endParaRPr>
          </a:p>
          <a:p>
            <a:pPr>
              <a:defRPr/>
            </a:pPr>
            <a:r>
              <a:rPr lang="fr-FR" b="1">
                <a:solidFill>
                  <a:srgbClr val="000000"/>
                </a:solidFill>
                <a:latin typeface="Arial"/>
                <a:cs typeface="Arial"/>
              </a:rPr>
              <a:t>6.évaluation, bilan et réajustements éventuels.</a:t>
            </a:r>
            <a:endParaRPr lang="fr-FR">
              <a:solidFill>
                <a:srgbClr val="000000"/>
              </a:solidFill>
              <a:latin typeface="Arial"/>
              <a:cs typeface="Arial"/>
            </a:endParaRPr>
          </a:p>
          <a:p>
            <a:pPr>
              <a:defRPr/>
            </a:pPr>
            <a:endParaRPr lang="fr-FR">
              <a:solidFill>
                <a:srgbClr val="000000"/>
              </a:solidFill>
              <a:latin typeface="Arial"/>
              <a:cs typeface="Arial"/>
            </a:endParaRPr>
          </a:p>
          <a:p>
            <a:pPr>
              <a:defRPr/>
            </a:pPr>
            <a:r>
              <a:rPr lang="fr-FR">
                <a:solidFill>
                  <a:srgbClr val="000000"/>
                </a:solidFill>
                <a:latin typeface="Arial"/>
                <a:cs typeface="Arial"/>
              </a:rPr>
              <a:t>L'élève est conduit à effectuer des allers-retours entre ces différentes étapes.</a:t>
            </a:r>
            <a:endParaRPr/>
          </a:p>
          <a:p>
            <a:pPr>
              <a:defRPr/>
            </a:pPr>
            <a:r>
              <a:rPr lang="fr-FR">
                <a:solidFill>
                  <a:srgbClr val="000000"/>
                </a:solidFill>
                <a:latin typeface="Arial"/>
                <a:cs typeface="Arial"/>
              </a:rPr>
              <a:t>L'enseignant encadre le travail des élèves dans toutes les étapes d'une démarche de projet, en adoptant des postures différentes en fonction du niveau des élèves, du projet, de l'étape...</a:t>
            </a:r>
            <a:endParaRPr lang="fr-FR">
              <a:latin typeface="Arial"/>
              <a:cs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m="http://schemas.openxmlformats.org/officeDocument/2006/math" xmlns:w="http://schemas.openxmlformats.org/wordprocessingml/2006/main">
      <p:transition advClick="1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99738251" name="Rectangle 1"/>
          <p:cNvSpPr/>
          <p:nvPr/>
        </p:nvSpPr>
        <p:spPr bwMode="auto">
          <a:xfrm>
            <a:off x="1739997" y="195562"/>
            <a:ext cx="7234526" cy="5794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fr-FR" sz="3200">
                <a:solidFill>
                  <a:srgbClr val="009900"/>
                </a:solidFill>
                <a:latin typeface="Arial"/>
                <a:cs typeface="Arial"/>
              </a:rPr>
              <a:t>Pourquoi faire ce travail de réflexion</a:t>
            </a:r>
          </a:p>
        </p:txBody>
      </p:sp>
      <p:sp>
        <p:nvSpPr>
          <p:cNvPr id="580136260" name="ZoneTexte 2"/>
          <p:cNvSpPr txBox="1"/>
          <p:nvPr/>
        </p:nvSpPr>
        <p:spPr bwMode="auto">
          <a:xfrm>
            <a:off x="707383" y="1016219"/>
            <a:ext cx="9119827" cy="9452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fr-FR" sz="2800" b="1">
                <a:solidFill>
                  <a:srgbClr val="C00000"/>
                </a:solidFill>
                <a:latin typeface="Arial"/>
                <a:cs typeface="Arial"/>
              </a:rPr>
              <a:t>POUR EVITER LE MYTHE D’UNE METHODE SCIENTIFIQUE UNIQUE</a:t>
            </a:r>
          </a:p>
        </p:txBody>
      </p:sp>
      <p:sp>
        <p:nvSpPr>
          <p:cNvPr id="464062564" name="ZoneTexte 464062563"/>
          <p:cNvSpPr txBox="1"/>
          <p:nvPr/>
        </p:nvSpPr>
        <p:spPr bwMode="auto">
          <a:xfrm>
            <a:off x="581268" y="5347791"/>
            <a:ext cx="9031181" cy="642373"/>
          </a:xfrm>
          <a:prstGeom prst="rect">
            <a:avLst/>
          </a:prstGeom>
          <a:noFill/>
        </p:spPr>
        <p:txBody>
          <a:bodyPr vertOverflow="overflow" horzOverflow="overflow" vert="horz" wrap="square" lIns="91440" tIns="45720" rIns="91440" bIns="45720" numCol="1" spcCol="0" rtlCol="0" fromWordArt="0" anchor="t" anchorCtr="0" forceAA="0" compatLnSpc="0">
            <a:spAutoFit/>
          </a:bodyPr>
          <a:lstStyle/>
          <a:p>
            <a:pPr algn="l">
              <a:defRPr/>
            </a:pPr>
            <a:r>
              <a:rPr b="1">
                <a:latin typeface="Arial"/>
                <a:ea typeface="Arial"/>
                <a:cs typeface="Arial"/>
              </a:rPr>
              <a:t>rapport-igesr, avril 2023</a:t>
            </a:r>
            <a:r>
              <a:rPr>
                <a:latin typeface="Arial"/>
                <a:ea typeface="Arial"/>
                <a:cs typeface="Arial"/>
              </a:rPr>
              <a:t> :</a:t>
            </a:r>
            <a:r>
              <a:rPr lang="en-US" sz="1800" b="0" i="0" u="none" strike="noStrike" cap="none" spc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La sensibilisation et la formation à la démarche scientifique de l’école élémentaire au doctora</a:t>
            </a:r>
            <a:r>
              <a:rPr>
                <a:latin typeface="Arial"/>
                <a:ea typeface="Arial"/>
                <a:cs typeface="Arial"/>
              </a:rPr>
              <a:t> </a:t>
            </a:r>
            <a:endParaRPr>
              <a:latin typeface="Arial"/>
              <a:cs typeface="Arial"/>
            </a:endParaRPr>
          </a:p>
        </p:txBody>
      </p:sp>
      <p:sp>
        <p:nvSpPr>
          <p:cNvPr id="406414132" name="ZoneTexte 406414131"/>
          <p:cNvSpPr txBox="1"/>
          <p:nvPr/>
        </p:nvSpPr>
        <p:spPr bwMode="auto">
          <a:xfrm>
            <a:off x="1064000" y="2917220"/>
            <a:ext cx="9102387" cy="914760"/>
          </a:xfrm>
          <a:prstGeom prst="rect">
            <a:avLst/>
          </a:prstGeom>
          <a:noFill/>
        </p:spPr>
        <p:txBody>
          <a:bodyPr vertOverflow="overflow" horzOverflow="overflow" vert="horz" wrap="square" lIns="91440" tIns="45720" rIns="91440" bIns="45720" numCol="1" spcCol="0" rtlCol="0" fromWordArt="0" anchor="t" anchorCtr="0" forceAA="0" compatLnSpc="0">
            <a:spAutoFit/>
          </a:bodyPr>
          <a:lstStyle/>
          <a:p>
            <a:pPr algn="l">
              <a:defRPr/>
            </a:pPr>
            <a:r>
              <a:rPr b="1" u="sng">
                <a:latin typeface="Arial"/>
                <a:ea typeface="Arial"/>
                <a:cs typeface="Arial"/>
              </a:rPr>
              <a:t>Démarche scientifique </a:t>
            </a:r>
            <a:r>
              <a:rPr>
                <a:latin typeface="Arial"/>
                <a:ea typeface="Arial"/>
                <a:cs typeface="Arial"/>
              </a:rPr>
              <a:t>: </a:t>
            </a:r>
            <a:r>
              <a:rPr b="1">
                <a:solidFill>
                  <a:schemeClr val="tx1"/>
                </a:solidFill>
                <a:latin typeface="Arial"/>
                <a:ea typeface="Arial"/>
                <a:cs typeface="Arial"/>
              </a:rPr>
              <a:t>mode de production de savoirs qui s’appuie sur un ensemble de normes méthodologiques et éthiques partagées par des communautés de chercheurs</a:t>
            </a:r>
            <a:endParaRPr b="1">
              <a:solidFill>
                <a:schemeClr val="tx1"/>
              </a:solidFill>
              <a:latin typeface="Arial"/>
              <a:cs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m="http://schemas.openxmlformats.org/officeDocument/2006/math" xmlns:w="http://schemas.openxmlformats.org/wordprocessingml/2006/main">
      <p:transition advClick="1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 bwMode="auto">
          <a:xfrm>
            <a:off x="1676397" y="98698"/>
            <a:ext cx="721940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fr-FR" sz="3200">
                <a:solidFill>
                  <a:srgbClr val="009900"/>
                </a:solidFill>
                <a:latin typeface="Arial"/>
                <a:cs typeface="Arial"/>
              </a:rPr>
              <a:t>La démarche expérimentale</a:t>
            </a:r>
          </a:p>
        </p:txBody>
      </p:sp>
      <p:sp>
        <p:nvSpPr>
          <p:cNvPr id="4" name="Rectangle 3"/>
          <p:cNvSpPr/>
          <p:nvPr/>
        </p:nvSpPr>
        <p:spPr bwMode="auto">
          <a:xfrm>
            <a:off x="1026433" y="2176488"/>
            <a:ext cx="775180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fr-FR">
                <a:latin typeface="Arial"/>
                <a:cs typeface="Arial"/>
              </a:rPr>
              <a:t>On l’a souvent associé aux travaux de Claude Bernard, et il a fortement influencé l’enseignement des sciences pendant des dizaines d’années.</a:t>
            </a:r>
            <a:endParaRPr/>
          </a:p>
        </p:txBody>
      </p:sp>
      <p:sp>
        <p:nvSpPr>
          <p:cNvPr id="5" name="Rectangle 4"/>
          <p:cNvSpPr/>
          <p:nvPr/>
        </p:nvSpPr>
        <p:spPr bwMode="auto">
          <a:xfrm>
            <a:off x="683623" y="3212685"/>
            <a:ext cx="8868925" cy="14634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fr-FR">
                <a:latin typeface="Arial"/>
              </a:rPr>
              <a:t>Cette manière de considérer la «démarche scientifique » suppose que l’observation (</a:t>
            </a:r>
            <a:r>
              <a:rPr lang="fr-FR" b="1">
                <a:solidFill>
                  <a:srgbClr val="FF0000"/>
                </a:solidFill>
                <a:latin typeface="Arial"/>
              </a:rPr>
              <a:t>O</a:t>
            </a:r>
            <a:r>
              <a:rPr lang="fr-FR">
                <a:latin typeface="Arial"/>
              </a:rPr>
              <a:t>) impartiale des phénomènes conduit à la formulation d’hypothèses (</a:t>
            </a:r>
            <a:r>
              <a:rPr lang="fr-FR" b="1">
                <a:solidFill>
                  <a:srgbClr val="FF0000"/>
                </a:solidFill>
                <a:latin typeface="Arial"/>
              </a:rPr>
              <a:t>H</a:t>
            </a:r>
            <a:r>
              <a:rPr lang="fr-FR">
                <a:latin typeface="Arial"/>
              </a:rPr>
              <a:t>) qui, elles, débouchent sur une expérimentation (</a:t>
            </a:r>
            <a:r>
              <a:rPr lang="fr-FR" b="1">
                <a:solidFill>
                  <a:srgbClr val="FF0000"/>
                </a:solidFill>
                <a:latin typeface="Arial"/>
              </a:rPr>
              <a:t>E</a:t>
            </a:r>
            <a:r>
              <a:rPr lang="fr-FR">
                <a:latin typeface="Arial"/>
              </a:rPr>
              <a:t>) visant à les infirmer ou à les confirmer.</a:t>
            </a:r>
            <a:r>
              <a:rPr lang="fr-FR"/>
              <a:t/>
            </a:r>
            <a:br>
              <a:rPr lang="fr-FR"/>
            </a:br>
            <a:r>
              <a:rPr lang="fr-FR">
                <a:latin typeface="Arial"/>
              </a:rPr>
              <a:t>L’interprétation (</a:t>
            </a:r>
            <a:r>
              <a:rPr lang="fr-FR" b="1">
                <a:solidFill>
                  <a:srgbClr val="FF0000"/>
                </a:solidFill>
                <a:latin typeface="Arial"/>
              </a:rPr>
              <a:t>I</a:t>
            </a:r>
            <a:r>
              <a:rPr lang="fr-FR">
                <a:latin typeface="Arial"/>
              </a:rPr>
              <a:t>) des résultats (</a:t>
            </a:r>
            <a:r>
              <a:rPr lang="fr-FR" b="1">
                <a:solidFill>
                  <a:srgbClr val="FF0000"/>
                </a:solidFill>
                <a:latin typeface="Arial"/>
              </a:rPr>
              <a:t>R</a:t>
            </a:r>
            <a:r>
              <a:rPr lang="fr-FR">
                <a:latin typeface="Arial"/>
              </a:rPr>
              <a:t>) obtenus par l’expérimentation permet de tirer des conclusions (</a:t>
            </a:r>
            <a:r>
              <a:rPr lang="fr-FR" b="1">
                <a:solidFill>
                  <a:srgbClr val="FF0000"/>
                </a:solidFill>
                <a:latin typeface="Arial"/>
              </a:rPr>
              <a:t>C</a:t>
            </a:r>
            <a:r>
              <a:rPr lang="fr-FR">
                <a:latin typeface="Arial"/>
              </a:rPr>
              <a:t>) au regard des hypothèses de départ. Modèle </a:t>
            </a:r>
            <a:r>
              <a:rPr lang="fr-FR">
                <a:solidFill>
                  <a:srgbClr val="FF0000"/>
                </a:solidFill>
                <a:latin typeface="Arial"/>
              </a:rPr>
              <a:t>OHERIC</a:t>
            </a:r>
            <a:endParaRPr lang="fr-FR">
              <a:solidFill>
                <a:srgbClr val="FF0000"/>
              </a:solidFill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696684" y="4754268"/>
            <a:ext cx="8264434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fr-FR">
                <a:solidFill>
                  <a:srgbClr val="009900"/>
                </a:solidFill>
                <a:latin typeface="Arial"/>
              </a:rPr>
              <a:t>Ce modèle réduit la démarche </a:t>
            </a:r>
            <a:r>
              <a:rPr lang="fr-FR" sz="2400" b="1" u="sng">
                <a:solidFill>
                  <a:srgbClr val="009900"/>
                </a:solidFill>
                <a:latin typeface="Arial"/>
              </a:rPr>
              <a:t>à un seul modèle stéréotypé</a:t>
            </a:r>
            <a:r>
              <a:rPr lang="fr-FR">
                <a:solidFill>
                  <a:srgbClr val="009900"/>
                </a:solidFill>
                <a:latin typeface="Arial"/>
              </a:rPr>
              <a:t>, il laisse croire que l’observation des phénomènes est neutre et, d’une manière générale, il </a:t>
            </a:r>
            <a:r>
              <a:rPr lang="fr-FR" sz="2400" b="1">
                <a:solidFill>
                  <a:srgbClr val="009900"/>
                </a:solidFill>
                <a:latin typeface="Arial"/>
              </a:rPr>
              <a:t>ne reflète pas le processus de production des savoirs dans le domaine des sciences.</a:t>
            </a:r>
            <a:endParaRPr lang="fr-FR" b="1">
              <a:solidFill>
                <a:srgbClr val="009900"/>
              </a:solidFill>
            </a:endParaRPr>
          </a:p>
        </p:txBody>
      </p:sp>
      <p:sp>
        <p:nvSpPr>
          <p:cNvPr id="3" name="ZoneTexte 2"/>
          <p:cNvSpPr txBox="1"/>
          <p:nvPr/>
        </p:nvSpPr>
        <p:spPr bwMode="auto">
          <a:xfrm>
            <a:off x="431073" y="979713"/>
            <a:ext cx="9094988" cy="9452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fr-FR" sz="2800" b="1">
                <a:solidFill>
                  <a:srgbClr val="C00000"/>
                </a:solidFill>
                <a:latin typeface="Arial"/>
                <a:cs typeface="Arial"/>
              </a:rPr>
              <a:t> N’EST PAS L’UNIQUE MODELE DE DEMARCHE SCIENTIFIQUE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m="http://schemas.openxmlformats.org/officeDocument/2006/math" xmlns:w="http://schemas.openxmlformats.org/wordprocessingml/2006/main">
      <p:transition advClick="1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 bwMode="auto">
          <a:xfrm>
            <a:off x="1053735" y="509450"/>
            <a:ext cx="8339047" cy="64044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fr-FR" sz="3600" b="1">
                <a:solidFill>
                  <a:srgbClr val="0070C0"/>
                </a:solidFill>
                <a:latin typeface="Arial"/>
                <a:cs typeface="Arial"/>
              </a:rPr>
              <a:t>L’objectif de </a:t>
            </a:r>
            <a:r>
              <a:rPr lang="fr-FR" sz="3600" b="1" u="sng">
                <a:solidFill>
                  <a:srgbClr val="0070C0"/>
                </a:solidFill>
                <a:latin typeface="Arial"/>
                <a:cs typeface="Arial"/>
              </a:rPr>
              <a:t>la</a:t>
            </a:r>
            <a:r>
              <a:rPr lang="fr-FR" sz="3600" b="1">
                <a:solidFill>
                  <a:srgbClr val="0070C0"/>
                </a:solidFill>
                <a:latin typeface="Arial"/>
                <a:cs typeface="Arial"/>
              </a:rPr>
              <a:t> démarche scientifique</a:t>
            </a:r>
          </a:p>
        </p:txBody>
      </p:sp>
      <p:sp>
        <p:nvSpPr>
          <p:cNvPr id="2" name="Rectangle 1"/>
          <p:cNvSpPr/>
          <p:nvPr/>
        </p:nvSpPr>
        <p:spPr bwMode="auto">
          <a:xfrm>
            <a:off x="1219200" y="1692370"/>
            <a:ext cx="8133805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fr-FR" sz="2800">
                <a:solidFill>
                  <a:srgbClr val="000000"/>
                </a:solidFill>
                <a:latin typeface="Arial"/>
                <a:cs typeface="Arial"/>
              </a:rPr>
              <a:t>Amener les élèves à exercer leur </a:t>
            </a:r>
            <a:r>
              <a:rPr lang="fr-FR" sz="2800" b="1">
                <a:solidFill>
                  <a:srgbClr val="000000"/>
                </a:solidFill>
                <a:latin typeface="Arial"/>
                <a:cs typeface="Arial"/>
              </a:rPr>
              <a:t>capacité à raisonner</a:t>
            </a:r>
            <a:r>
              <a:rPr lang="fr-FR" sz="2800">
                <a:solidFill>
                  <a:srgbClr val="000000"/>
                </a:solidFill>
                <a:latin typeface="Arial"/>
                <a:cs typeface="Arial"/>
              </a:rPr>
              <a:t>, à </a:t>
            </a:r>
            <a:r>
              <a:rPr lang="fr-FR" sz="2800" b="1">
                <a:solidFill>
                  <a:srgbClr val="000000"/>
                </a:solidFill>
                <a:latin typeface="Arial"/>
                <a:cs typeface="Arial"/>
              </a:rPr>
              <a:t>développer leur esprit critique </a:t>
            </a:r>
            <a:r>
              <a:rPr lang="fr-FR" sz="2800">
                <a:solidFill>
                  <a:srgbClr val="000000"/>
                </a:solidFill>
                <a:latin typeface="Arial"/>
                <a:cs typeface="Arial"/>
              </a:rPr>
              <a:t>et à distinguer la </a:t>
            </a:r>
            <a:r>
              <a:rPr lang="fr-FR" sz="2800" b="1">
                <a:solidFill>
                  <a:srgbClr val="000000"/>
                </a:solidFill>
                <a:latin typeface="Arial"/>
                <a:cs typeface="Arial"/>
              </a:rPr>
              <a:t>connaissance scientifique </a:t>
            </a:r>
            <a:r>
              <a:rPr lang="fr-FR" sz="2800">
                <a:solidFill>
                  <a:srgbClr val="000000"/>
                </a:solidFill>
                <a:latin typeface="Arial"/>
                <a:cs typeface="Arial"/>
              </a:rPr>
              <a:t>qui repose sur des </a:t>
            </a:r>
            <a:r>
              <a:rPr lang="fr-FR" sz="2800" b="1">
                <a:solidFill>
                  <a:srgbClr val="000000"/>
                </a:solidFill>
                <a:latin typeface="Arial"/>
                <a:cs typeface="Arial"/>
              </a:rPr>
              <a:t>faits éprouvés, </a:t>
            </a:r>
            <a:r>
              <a:rPr lang="fr-FR" sz="2800">
                <a:solidFill>
                  <a:srgbClr val="000000"/>
                </a:solidFill>
                <a:latin typeface="Arial"/>
                <a:cs typeface="Arial"/>
              </a:rPr>
              <a:t>de la </a:t>
            </a:r>
            <a:r>
              <a:rPr lang="fr-FR" sz="2800" b="1">
                <a:solidFill>
                  <a:srgbClr val="000000"/>
                </a:solidFill>
                <a:latin typeface="Arial"/>
                <a:cs typeface="Arial"/>
              </a:rPr>
              <a:t>croyance </a:t>
            </a:r>
            <a:r>
              <a:rPr lang="fr-FR" sz="2800">
                <a:solidFill>
                  <a:srgbClr val="000000"/>
                </a:solidFill>
                <a:latin typeface="Arial"/>
                <a:cs typeface="Arial"/>
              </a:rPr>
              <a:t>ou de la simple </a:t>
            </a:r>
            <a:r>
              <a:rPr lang="fr-FR" sz="2800" b="1">
                <a:solidFill>
                  <a:srgbClr val="000000"/>
                </a:solidFill>
                <a:latin typeface="Arial"/>
                <a:cs typeface="Arial"/>
              </a:rPr>
              <a:t>opinion.</a:t>
            </a:r>
            <a:endParaRPr lang="fr-FR" sz="2800">
              <a:latin typeface="Arial"/>
              <a:cs typeface="Arial"/>
            </a:endParaRPr>
          </a:p>
        </p:txBody>
      </p:sp>
      <p:sp>
        <p:nvSpPr>
          <p:cNvPr id="3" name="ZoneTexte 2"/>
          <p:cNvSpPr txBox="1"/>
          <p:nvPr/>
        </p:nvSpPr>
        <p:spPr bwMode="auto">
          <a:xfrm>
            <a:off x="1306286" y="4415245"/>
            <a:ext cx="762870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fr-FR" sz="3200" b="1" dirty="0" smtClean="0">
                <a:solidFill>
                  <a:srgbClr val="C00000"/>
                </a:solidFill>
                <a:latin typeface="Arial"/>
                <a:cs typeface="Arial"/>
              </a:rPr>
              <a:t>Sont </a:t>
            </a:r>
            <a:r>
              <a:rPr lang="fr-FR" sz="3200" b="1" dirty="0">
                <a:solidFill>
                  <a:srgbClr val="C00000"/>
                </a:solidFill>
                <a:latin typeface="Arial"/>
                <a:cs typeface="Arial"/>
              </a:rPr>
              <a:t>présentées ici différents types de démarches et non différentes modalités d’investigation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m="http://schemas.openxmlformats.org/officeDocument/2006/math" xmlns:w="http://schemas.openxmlformats.org/wordprocessingml/2006/main">
      <p:transition advClick="1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auto">
          <a:xfrm>
            <a:off x="827314" y="451398"/>
            <a:ext cx="856488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fr-FR" sz="2400">
                <a:solidFill>
                  <a:srgbClr val="FF0000"/>
                </a:solidFill>
                <a:latin typeface="Arial"/>
                <a:cs typeface="Arial"/>
              </a:rPr>
              <a:t>Il faut penser la démarche scientifique en termes de posture (une pensée scientifique) et non pas en termes de procédure</a:t>
            </a:r>
            <a:endParaRPr/>
          </a:p>
        </p:txBody>
      </p:sp>
      <p:sp>
        <p:nvSpPr>
          <p:cNvPr id="6" name="Rectangle 5"/>
          <p:cNvSpPr/>
          <p:nvPr/>
        </p:nvSpPr>
        <p:spPr bwMode="auto">
          <a:xfrm>
            <a:off x="587827" y="1819488"/>
            <a:ext cx="9209315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/>
              <a:defRPr/>
            </a:pPr>
            <a:r>
              <a:rPr lang="fr-FR">
                <a:latin typeface="Arial"/>
              </a:rPr>
              <a:t>Au départ </a:t>
            </a:r>
            <a:r>
              <a:rPr lang="fr-FR" b="1">
                <a:latin typeface="Arial"/>
              </a:rPr>
              <a:t>un questionnement scientifique à construire </a:t>
            </a:r>
            <a:r>
              <a:rPr lang="fr-FR">
                <a:latin typeface="Arial"/>
              </a:rPr>
              <a:t>qui s’appuie sur des savoirs conceptuels préalables</a:t>
            </a:r>
            <a:endParaRPr/>
          </a:p>
          <a:p>
            <a:pPr marL="342900" indent="-342900">
              <a:buFont typeface="+mj-lt"/>
              <a:buAutoNum type="arabicPeriod"/>
              <a:defRPr/>
            </a:pPr>
            <a:endParaRPr lang="fr-FR">
              <a:latin typeface="Arial"/>
            </a:endParaRPr>
          </a:p>
          <a:p>
            <a:pPr marL="342900" indent="-342900">
              <a:buFont typeface="+mj-lt"/>
              <a:buAutoNum type="arabicPeriod"/>
              <a:defRPr/>
            </a:pPr>
            <a:r>
              <a:rPr lang="fr-FR" b="1" u="sng">
                <a:latin typeface="Arial"/>
              </a:rPr>
              <a:t>Une diversité des processus de recherche et de validation des faits </a:t>
            </a:r>
            <a:r>
              <a:rPr lang="fr-FR">
                <a:latin typeface="Arial"/>
              </a:rPr>
              <a:t>: L’expérimentation, l’observation sans expérimentation, corrélation de données, modélisation, enquête</a:t>
            </a:r>
            <a:endParaRPr/>
          </a:p>
          <a:p>
            <a:pPr marL="342900" indent="-342900">
              <a:buFont typeface="+mj-lt"/>
              <a:buAutoNum type="arabicPeriod"/>
              <a:defRPr/>
            </a:pPr>
            <a:endParaRPr lang="fr-FR"/>
          </a:p>
          <a:p>
            <a:pPr marL="342900" indent="-342900">
              <a:buFont typeface="+mj-lt"/>
              <a:buAutoNum type="arabicPeriod"/>
              <a:defRPr/>
            </a:pPr>
            <a:r>
              <a:rPr lang="fr-FR" b="1">
                <a:latin typeface="Arial"/>
              </a:rPr>
              <a:t>Donner sens aux faits </a:t>
            </a:r>
            <a:r>
              <a:rPr lang="fr-FR">
                <a:latin typeface="Arial"/>
              </a:rPr>
              <a:t>: distinguer l’analyse de l’interprétation qui en découle :</a:t>
            </a:r>
            <a:endParaRPr/>
          </a:p>
          <a:p>
            <a:pPr marL="800100" lvl="1" indent="-342900">
              <a:buFont typeface="Arial"/>
              <a:buChar char="•"/>
              <a:defRPr/>
            </a:pPr>
            <a:r>
              <a:rPr lang="fr-FR">
                <a:latin typeface="Arial"/>
              </a:rPr>
              <a:t>Les activités d’</a:t>
            </a:r>
            <a:r>
              <a:rPr lang="fr-FR" b="1">
                <a:latin typeface="Arial"/>
              </a:rPr>
              <a:t>analyse</a:t>
            </a:r>
            <a:r>
              <a:rPr lang="fr-FR">
                <a:latin typeface="Arial"/>
              </a:rPr>
              <a:t> ont comme but premier d’organiser les faits de manière à souligner les constats dignes d’intérêt en lien avec la problématique (la question ou l’hypothèse).</a:t>
            </a:r>
            <a:endParaRPr lang="fr-FR"/>
          </a:p>
          <a:p>
            <a:pPr marL="800100" lvl="1" indent="-342900">
              <a:buFont typeface="Arial"/>
              <a:buChar char="•"/>
              <a:defRPr/>
            </a:pPr>
            <a:r>
              <a:rPr lang="fr-FR">
                <a:latin typeface="Arial"/>
              </a:rPr>
              <a:t>L’</a:t>
            </a:r>
            <a:r>
              <a:rPr lang="fr-FR" b="1">
                <a:latin typeface="Arial"/>
              </a:rPr>
              <a:t>interprétation</a:t>
            </a:r>
            <a:r>
              <a:rPr lang="fr-FR">
                <a:latin typeface="Arial"/>
              </a:rPr>
              <a:t>, quant à elle, va plus loin que les constats en proposant des explications argumentées et en formulant éventuellement des énoncés scientifiques.</a:t>
            </a:r>
            <a:endParaRPr lang="fr-FR"/>
          </a:p>
          <a:p>
            <a:pPr marL="800100" lvl="1" indent="-342900">
              <a:buFont typeface="Arial"/>
              <a:buChar char="•"/>
              <a:defRPr/>
            </a:pPr>
            <a:endParaRPr lang="fr-FR">
              <a:latin typeface="Arial"/>
            </a:endParaRPr>
          </a:p>
          <a:p>
            <a:pPr marL="342900" indent="-342900">
              <a:buFont typeface="+mj-lt"/>
              <a:buAutoNum type="arabicPeriod"/>
              <a:defRPr/>
            </a:pPr>
            <a:r>
              <a:rPr lang="fr-FR">
                <a:latin typeface="Arial"/>
              </a:rPr>
              <a:t>Ne pas oublier </a:t>
            </a:r>
            <a:r>
              <a:rPr lang="fr-FR" b="1">
                <a:latin typeface="Arial"/>
              </a:rPr>
              <a:t>la dimension sociale de la démarche scientifique : </a:t>
            </a:r>
            <a:r>
              <a:rPr lang="fr-FR">
                <a:latin typeface="Arial"/>
              </a:rPr>
              <a:t>les débats et l’argumentation</a:t>
            </a:r>
            <a:endParaRPr lang="fr-F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m="http://schemas.openxmlformats.org/officeDocument/2006/math" xmlns:w="http://schemas.openxmlformats.org/wordprocessingml/2006/main">
      <p:transition advClick="1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 bwMode="auto">
          <a:xfrm>
            <a:off x="3146280" y="0"/>
            <a:ext cx="387798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defRPr/>
            </a:pPr>
            <a:r>
              <a:rPr lang="fr-FR" sz="2400" b="1" u="sng">
                <a:solidFill>
                  <a:srgbClr val="0070C0"/>
                </a:solidFill>
                <a:latin typeface="Arial"/>
                <a:cs typeface="Arial"/>
              </a:rPr>
              <a:t>La démarche scientifique</a:t>
            </a:r>
          </a:p>
        </p:txBody>
      </p:sp>
      <p:sp>
        <p:nvSpPr>
          <p:cNvPr id="3" name="ZoneTexte 2"/>
          <p:cNvSpPr txBox="1"/>
          <p:nvPr/>
        </p:nvSpPr>
        <p:spPr bwMode="auto">
          <a:xfrm>
            <a:off x="3762103" y="600891"/>
            <a:ext cx="2634054" cy="646331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pPr algn="ctr">
              <a:defRPr/>
            </a:pPr>
            <a:r>
              <a:rPr lang="fr-FR">
                <a:latin typeface="Arial"/>
                <a:cs typeface="Arial"/>
              </a:rPr>
              <a:t>MOTIVER</a:t>
            </a:r>
            <a:endParaRPr/>
          </a:p>
          <a:p>
            <a:pPr>
              <a:defRPr/>
            </a:pPr>
            <a:r>
              <a:rPr lang="fr-FR">
                <a:latin typeface="Arial"/>
                <a:cs typeface="Arial"/>
              </a:rPr>
              <a:t>(situation déclenchante)</a:t>
            </a:r>
          </a:p>
        </p:txBody>
      </p:sp>
      <p:sp>
        <p:nvSpPr>
          <p:cNvPr id="7" name="ZoneTexte 6"/>
          <p:cNvSpPr txBox="1"/>
          <p:nvPr/>
        </p:nvSpPr>
        <p:spPr bwMode="auto">
          <a:xfrm>
            <a:off x="3847044" y="1380308"/>
            <a:ext cx="2403223" cy="64633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pPr algn="ctr">
              <a:defRPr/>
            </a:pPr>
            <a:r>
              <a:rPr lang="fr-FR">
                <a:latin typeface="Arial"/>
                <a:cs typeface="Arial"/>
              </a:rPr>
              <a:t>QUESTIONNER</a:t>
            </a:r>
            <a:endParaRPr/>
          </a:p>
          <a:p>
            <a:pPr algn="ctr">
              <a:defRPr/>
            </a:pPr>
            <a:r>
              <a:rPr lang="fr-FR">
                <a:latin typeface="Arial"/>
                <a:cs typeface="Arial"/>
              </a:rPr>
              <a:t>(ou définir un objectif)</a:t>
            </a:r>
            <a:endParaRPr/>
          </a:p>
        </p:txBody>
      </p:sp>
      <p:sp>
        <p:nvSpPr>
          <p:cNvPr id="8" name="ZoneTexte 7"/>
          <p:cNvSpPr txBox="1"/>
          <p:nvPr/>
        </p:nvSpPr>
        <p:spPr bwMode="auto">
          <a:xfrm>
            <a:off x="2651272" y="2569029"/>
            <a:ext cx="4925387" cy="369332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pPr algn="ctr">
              <a:defRPr/>
            </a:pPr>
            <a:r>
              <a:rPr lang="fr-FR">
                <a:solidFill>
                  <a:schemeClr val="bg1"/>
                </a:solidFill>
                <a:latin typeface="Arial"/>
                <a:cs typeface="Arial"/>
              </a:rPr>
              <a:t>IL DEFINIT LA STRATEGIE DE RECHERCHE</a:t>
            </a:r>
            <a:endParaRPr/>
          </a:p>
        </p:txBody>
      </p:sp>
      <p:sp>
        <p:nvSpPr>
          <p:cNvPr id="13" name="ZoneTexte 12"/>
          <p:cNvSpPr txBox="1"/>
          <p:nvPr/>
        </p:nvSpPr>
        <p:spPr bwMode="auto">
          <a:xfrm>
            <a:off x="2883454" y="3766455"/>
            <a:ext cx="4373954" cy="369332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pPr algn="ctr">
              <a:defRPr/>
            </a:pPr>
            <a:r>
              <a:rPr lang="fr-FR">
                <a:solidFill>
                  <a:schemeClr val="bg1"/>
                </a:solidFill>
                <a:latin typeface="Arial"/>
                <a:cs typeface="Arial"/>
              </a:rPr>
              <a:t>IL MET EN ŒUVRE DE LA STRATEGIE </a:t>
            </a:r>
            <a:endParaRPr/>
          </a:p>
        </p:txBody>
      </p:sp>
      <p:sp>
        <p:nvSpPr>
          <p:cNvPr id="14" name="ZoneTexte 13"/>
          <p:cNvSpPr txBox="1"/>
          <p:nvPr/>
        </p:nvSpPr>
        <p:spPr bwMode="auto">
          <a:xfrm>
            <a:off x="4059894" y="4415247"/>
            <a:ext cx="1646605" cy="369332"/>
          </a:xfrm>
          <a:prstGeom prst="rect">
            <a:avLst/>
          </a:prstGeom>
          <a:solidFill>
            <a:schemeClr val="tx2">
              <a:lumMod val="50000"/>
            </a:schemeClr>
          </a:solidFill>
        </p:spPr>
        <p:txBody>
          <a:bodyPr wrap="none" rtlCol="0">
            <a:spAutoFit/>
          </a:bodyPr>
          <a:lstStyle/>
          <a:p>
            <a:pPr algn="ctr">
              <a:defRPr/>
            </a:pPr>
            <a:r>
              <a:rPr lang="fr-FR">
                <a:solidFill>
                  <a:schemeClr val="bg1"/>
                </a:solidFill>
                <a:latin typeface="Arial"/>
                <a:cs typeface="Arial"/>
              </a:rPr>
              <a:t>CONFRONTE</a:t>
            </a:r>
            <a:endParaRPr/>
          </a:p>
        </p:txBody>
      </p:sp>
      <p:sp>
        <p:nvSpPr>
          <p:cNvPr id="18" name="ZoneTexte 17"/>
          <p:cNvSpPr txBox="1"/>
          <p:nvPr/>
        </p:nvSpPr>
        <p:spPr bwMode="auto">
          <a:xfrm>
            <a:off x="1978081" y="5821679"/>
            <a:ext cx="6480813" cy="369332"/>
          </a:xfrm>
          <a:prstGeom prst="rect">
            <a:avLst/>
          </a:prstGeom>
          <a:solidFill>
            <a:schemeClr val="tx2">
              <a:lumMod val="50000"/>
            </a:schemeClr>
          </a:solidFill>
        </p:spPr>
        <p:txBody>
          <a:bodyPr wrap="none" rtlCol="0">
            <a:spAutoFit/>
          </a:bodyPr>
          <a:lstStyle/>
          <a:p>
            <a:pPr algn="ctr">
              <a:defRPr/>
            </a:pPr>
            <a:r>
              <a:rPr lang="fr-FR">
                <a:solidFill>
                  <a:schemeClr val="bg1"/>
                </a:solidFill>
                <a:latin typeface="Arial"/>
                <a:cs typeface="Arial"/>
              </a:rPr>
              <a:t>REPOND   CONSTRUIRE ET STRUCTURER son SAVOIR</a:t>
            </a:r>
            <a:endParaRPr/>
          </a:p>
        </p:txBody>
      </p:sp>
      <p:sp>
        <p:nvSpPr>
          <p:cNvPr id="19" name="ZoneTexte 18"/>
          <p:cNvSpPr txBox="1"/>
          <p:nvPr/>
        </p:nvSpPr>
        <p:spPr bwMode="auto">
          <a:xfrm>
            <a:off x="4332176" y="5229500"/>
            <a:ext cx="1598362" cy="523220"/>
          </a:xfrm>
          <a:prstGeom prst="rect">
            <a:avLst/>
          </a:prstGeom>
          <a:noFill/>
          <a:ln>
            <a:solidFill>
              <a:schemeClr val="tx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fr-FR" sz="1400">
                <a:latin typeface="Arial"/>
                <a:cs typeface="Arial"/>
              </a:rPr>
              <a:t>Faits recherchés / faits découverts</a:t>
            </a:r>
          </a:p>
        </p:txBody>
      </p:sp>
      <p:sp>
        <p:nvSpPr>
          <p:cNvPr id="20" name="ZoneTexte 19"/>
          <p:cNvSpPr txBox="1"/>
          <p:nvPr/>
        </p:nvSpPr>
        <p:spPr bwMode="auto">
          <a:xfrm>
            <a:off x="2263892" y="4924699"/>
            <a:ext cx="1890097" cy="523220"/>
          </a:xfrm>
          <a:prstGeom prst="rect">
            <a:avLst/>
          </a:prstGeom>
          <a:noFill/>
          <a:ln>
            <a:solidFill>
              <a:schemeClr val="tx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fr-FR" sz="1400">
                <a:latin typeface="Arial"/>
                <a:cs typeface="Arial"/>
              </a:rPr>
              <a:t>Résultats prévus /</a:t>
            </a:r>
            <a:endParaRPr/>
          </a:p>
          <a:p>
            <a:pPr algn="ctr">
              <a:defRPr/>
            </a:pPr>
            <a:r>
              <a:rPr lang="fr-FR" sz="1400">
                <a:latin typeface="Arial"/>
                <a:cs typeface="Arial"/>
              </a:rPr>
              <a:t>Résultats obtenus</a:t>
            </a:r>
            <a:endParaRPr/>
          </a:p>
        </p:txBody>
      </p:sp>
      <p:sp>
        <p:nvSpPr>
          <p:cNvPr id="21" name="ZoneTexte 20"/>
          <p:cNvSpPr txBox="1"/>
          <p:nvPr/>
        </p:nvSpPr>
        <p:spPr bwMode="auto">
          <a:xfrm>
            <a:off x="5999866" y="4846323"/>
            <a:ext cx="1598362" cy="523220"/>
          </a:xfrm>
          <a:prstGeom prst="rect">
            <a:avLst/>
          </a:prstGeom>
          <a:noFill/>
          <a:ln>
            <a:solidFill>
              <a:schemeClr val="tx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fr-FR" sz="1400">
                <a:latin typeface="Arial"/>
                <a:cs typeface="Arial"/>
              </a:rPr>
              <a:t>Idées initiales/ faits</a:t>
            </a:r>
          </a:p>
        </p:txBody>
      </p:sp>
      <p:sp>
        <p:nvSpPr>
          <p:cNvPr id="29" name="ZoneTexte 28"/>
          <p:cNvSpPr txBox="1"/>
          <p:nvPr/>
        </p:nvSpPr>
        <p:spPr bwMode="auto">
          <a:xfrm>
            <a:off x="3422469" y="2116183"/>
            <a:ext cx="33394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fr-FR" b="1" u="sng">
                <a:solidFill>
                  <a:srgbClr val="FF0000"/>
                </a:solidFill>
                <a:latin typeface="Arial"/>
                <a:cs typeface="Arial"/>
              </a:rPr>
              <a:t>L’élève recherche la solution</a:t>
            </a:r>
          </a:p>
        </p:txBody>
      </p:sp>
      <p:sp>
        <p:nvSpPr>
          <p:cNvPr id="23" name="ZoneTexte 22"/>
          <p:cNvSpPr txBox="1"/>
          <p:nvPr/>
        </p:nvSpPr>
        <p:spPr bwMode="auto">
          <a:xfrm>
            <a:off x="1941674" y="2995751"/>
            <a:ext cx="1519984" cy="307777"/>
          </a:xfrm>
          <a:prstGeom prst="rect">
            <a:avLst/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fr-FR" sz="1400">
                <a:latin typeface="Arial"/>
                <a:cs typeface="Arial"/>
              </a:rPr>
              <a:t>Observations</a:t>
            </a:r>
          </a:p>
        </p:txBody>
      </p:sp>
      <p:sp>
        <p:nvSpPr>
          <p:cNvPr id="24" name="ZoneTexte 23"/>
          <p:cNvSpPr txBox="1"/>
          <p:nvPr/>
        </p:nvSpPr>
        <p:spPr bwMode="auto">
          <a:xfrm>
            <a:off x="4188486" y="2969623"/>
            <a:ext cx="1559173" cy="309154"/>
          </a:xfrm>
          <a:prstGeom prst="rect">
            <a:avLst/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fr-FR" sz="1400">
                <a:latin typeface="Arial"/>
                <a:cs typeface="Arial"/>
              </a:rPr>
              <a:t>Modélisation</a:t>
            </a:r>
          </a:p>
        </p:txBody>
      </p:sp>
      <p:sp>
        <p:nvSpPr>
          <p:cNvPr id="25" name="ZoneTexte 24"/>
          <p:cNvSpPr txBox="1"/>
          <p:nvPr/>
        </p:nvSpPr>
        <p:spPr bwMode="auto">
          <a:xfrm>
            <a:off x="5507833" y="3361508"/>
            <a:ext cx="1755116" cy="309154"/>
          </a:xfrm>
          <a:prstGeom prst="rect">
            <a:avLst/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fr-FR" sz="1400">
                <a:latin typeface="Arial"/>
                <a:cs typeface="Arial"/>
              </a:rPr>
              <a:t>Visite, enquête</a:t>
            </a:r>
          </a:p>
        </p:txBody>
      </p:sp>
      <p:sp>
        <p:nvSpPr>
          <p:cNvPr id="28" name="ZoneTexte 27"/>
          <p:cNvSpPr txBox="1"/>
          <p:nvPr/>
        </p:nvSpPr>
        <p:spPr bwMode="auto">
          <a:xfrm>
            <a:off x="6561572" y="3004458"/>
            <a:ext cx="1559173" cy="309154"/>
          </a:xfrm>
          <a:prstGeom prst="rect">
            <a:avLst/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fr-FR" sz="1400">
                <a:latin typeface="Arial"/>
                <a:cs typeface="Arial"/>
              </a:rPr>
              <a:t>Documentation</a:t>
            </a:r>
          </a:p>
        </p:txBody>
      </p:sp>
      <p:sp>
        <p:nvSpPr>
          <p:cNvPr id="33" name="ZoneTexte 32"/>
          <p:cNvSpPr txBox="1"/>
          <p:nvPr/>
        </p:nvSpPr>
        <p:spPr bwMode="auto">
          <a:xfrm>
            <a:off x="2987041" y="3361507"/>
            <a:ext cx="1780901" cy="309155"/>
          </a:xfrm>
          <a:prstGeom prst="rect">
            <a:avLst/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fr-FR" sz="1400">
                <a:latin typeface="Arial"/>
                <a:cs typeface="Arial"/>
              </a:rPr>
              <a:t>Expérimentation</a:t>
            </a:r>
          </a:p>
        </p:txBody>
      </p:sp>
      <p:sp>
        <p:nvSpPr>
          <p:cNvPr id="6" name="ZoneTexte 5"/>
          <p:cNvSpPr txBox="1"/>
          <p:nvPr/>
        </p:nvSpPr>
        <p:spPr bwMode="auto">
          <a:xfrm>
            <a:off x="3944983" y="6309361"/>
            <a:ext cx="24035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fr-FR" b="1">
                <a:solidFill>
                  <a:schemeClr val="accent2"/>
                </a:solidFill>
                <a:latin typeface="Arial"/>
                <a:cs typeface="Arial"/>
              </a:rPr>
              <a:t>Ce qu’on a compris</a:t>
            </a:r>
          </a:p>
        </p:txBody>
      </p:sp>
      <p:sp>
        <p:nvSpPr>
          <p:cNvPr id="34" name="ZoneTexte 33"/>
          <p:cNvSpPr txBox="1"/>
          <p:nvPr/>
        </p:nvSpPr>
        <p:spPr bwMode="auto">
          <a:xfrm>
            <a:off x="7127966" y="3796937"/>
            <a:ext cx="1820092" cy="3701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fr-FR" b="1">
                <a:solidFill>
                  <a:schemeClr val="accent2"/>
                </a:solidFill>
                <a:latin typeface="Arial"/>
                <a:cs typeface="Arial"/>
              </a:rPr>
              <a:t>On cherche</a:t>
            </a:r>
          </a:p>
        </p:txBody>
      </p:sp>
      <p:sp>
        <p:nvSpPr>
          <p:cNvPr id="35" name="ZoneTexte 34"/>
          <p:cNvSpPr txBox="1"/>
          <p:nvPr/>
        </p:nvSpPr>
        <p:spPr bwMode="auto">
          <a:xfrm>
            <a:off x="8116388" y="2669177"/>
            <a:ext cx="182009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fr-FR" b="1">
                <a:solidFill>
                  <a:schemeClr val="accent2"/>
                </a:solidFill>
                <a:latin typeface="Arial"/>
                <a:cs typeface="Arial"/>
              </a:rPr>
              <a:t>Comment on va faire pour chercher ?</a:t>
            </a:r>
          </a:p>
        </p:txBody>
      </p:sp>
      <p:sp>
        <p:nvSpPr>
          <p:cNvPr id="36" name="ZoneTexte 35"/>
          <p:cNvSpPr txBox="1"/>
          <p:nvPr/>
        </p:nvSpPr>
        <p:spPr bwMode="auto">
          <a:xfrm>
            <a:off x="6975564" y="1018903"/>
            <a:ext cx="19333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fr-FR" b="1">
                <a:solidFill>
                  <a:schemeClr val="accent2"/>
                </a:solidFill>
                <a:latin typeface="Arial"/>
                <a:cs typeface="Arial"/>
              </a:rPr>
              <a:t>Qu’est-ce qu’on cherche ?</a:t>
            </a:r>
          </a:p>
        </p:txBody>
      </p:sp>
      <p:sp>
        <p:nvSpPr>
          <p:cNvPr id="15" name="Accolade fermante 14"/>
          <p:cNvSpPr/>
          <p:nvPr/>
        </p:nvSpPr>
        <p:spPr bwMode="auto">
          <a:xfrm>
            <a:off x="6492240" y="653143"/>
            <a:ext cx="248194" cy="1267097"/>
          </a:xfrm>
          <a:prstGeom prst="rightBrace">
            <a:avLst>
              <a:gd name="adj1" fmla="val 8333"/>
              <a:gd name="adj2" fmla="val 50000"/>
            </a:avLst>
          </a:prstGeom>
          <a:ln w="38100">
            <a:solidFill>
              <a:srgbClr val="00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37" name="ZoneTexte 36"/>
          <p:cNvSpPr txBox="1"/>
          <p:nvPr/>
        </p:nvSpPr>
        <p:spPr bwMode="auto">
          <a:xfrm>
            <a:off x="235132" y="4763589"/>
            <a:ext cx="184186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fr-FR" b="1">
                <a:solidFill>
                  <a:schemeClr val="accent2"/>
                </a:solidFill>
                <a:latin typeface="Arial"/>
                <a:cs typeface="Arial"/>
              </a:rPr>
              <a:t>A-t-on trouvé ce qu’on cherchait ?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m="http://schemas.openxmlformats.org/officeDocument/2006/math" xmlns:w="http://schemas.openxmlformats.org/wordprocessingml/2006/main">
      <p:transition advClick="1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" name="ZoneTexte 2"/>
          <p:cNvSpPr txBox="1"/>
          <p:nvPr/>
        </p:nvSpPr>
        <p:spPr bwMode="auto">
          <a:xfrm>
            <a:off x="3722914" y="339635"/>
            <a:ext cx="2634054" cy="646331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pPr algn="ctr">
              <a:defRPr/>
            </a:pPr>
            <a:r>
              <a:rPr lang="fr-FR">
                <a:solidFill>
                  <a:schemeClr val="accent5"/>
                </a:solidFill>
                <a:latin typeface="Arial"/>
                <a:cs typeface="Arial"/>
              </a:rPr>
              <a:t>MOTIVER</a:t>
            </a:r>
            <a:endParaRPr/>
          </a:p>
          <a:p>
            <a:pPr>
              <a:defRPr/>
            </a:pPr>
            <a:r>
              <a:rPr lang="fr-FR">
                <a:solidFill>
                  <a:schemeClr val="accent5"/>
                </a:solidFill>
                <a:latin typeface="Arial"/>
                <a:cs typeface="Arial"/>
              </a:rPr>
              <a:t>(situation déclenchante)</a:t>
            </a:r>
          </a:p>
        </p:txBody>
      </p:sp>
      <p:sp>
        <p:nvSpPr>
          <p:cNvPr id="7" name="ZoneTexte 6"/>
          <p:cNvSpPr txBox="1"/>
          <p:nvPr/>
        </p:nvSpPr>
        <p:spPr bwMode="auto">
          <a:xfrm>
            <a:off x="3873168" y="1275805"/>
            <a:ext cx="2403223" cy="646331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pPr algn="ctr">
              <a:defRPr/>
            </a:pPr>
            <a:r>
              <a:rPr lang="fr-FR">
                <a:solidFill>
                  <a:schemeClr val="accent5"/>
                </a:solidFill>
                <a:latin typeface="Arial"/>
                <a:cs typeface="Arial"/>
              </a:rPr>
              <a:t>QUESTIONNER</a:t>
            </a:r>
            <a:endParaRPr/>
          </a:p>
          <a:p>
            <a:pPr algn="ctr">
              <a:defRPr/>
            </a:pPr>
            <a:r>
              <a:rPr lang="fr-FR">
                <a:solidFill>
                  <a:schemeClr val="accent5"/>
                </a:solidFill>
                <a:latin typeface="Arial"/>
                <a:cs typeface="Arial"/>
              </a:rPr>
              <a:t>(ou définir un objectif)</a:t>
            </a:r>
          </a:p>
        </p:txBody>
      </p:sp>
      <p:sp>
        <p:nvSpPr>
          <p:cNvPr id="8" name="ZoneTexte 7"/>
          <p:cNvSpPr txBox="1"/>
          <p:nvPr/>
        </p:nvSpPr>
        <p:spPr bwMode="auto">
          <a:xfrm>
            <a:off x="2612083" y="2608217"/>
            <a:ext cx="4925387" cy="36933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pPr algn="ctr">
              <a:defRPr/>
            </a:pPr>
            <a:r>
              <a:rPr lang="fr-FR">
                <a:solidFill>
                  <a:schemeClr val="accent5"/>
                </a:solidFill>
                <a:latin typeface="Arial"/>
                <a:cs typeface="Arial"/>
              </a:rPr>
              <a:t>IL DEFINIT LA STRATEGIE DE RECHERCHE</a:t>
            </a:r>
            <a:endParaRPr/>
          </a:p>
        </p:txBody>
      </p:sp>
      <p:sp>
        <p:nvSpPr>
          <p:cNvPr id="9" name="ZoneTexte 8"/>
          <p:cNvSpPr txBox="1"/>
          <p:nvPr/>
        </p:nvSpPr>
        <p:spPr bwMode="auto">
          <a:xfrm>
            <a:off x="2926080" y="3287484"/>
            <a:ext cx="4402181" cy="52322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fr-FR" sz="1400">
                <a:latin typeface="Arial"/>
                <a:cs typeface="Arial"/>
              </a:rPr>
              <a:t>Hypothèse + conséquence vérifiable + protocole expérimentale</a:t>
            </a:r>
          </a:p>
        </p:txBody>
      </p:sp>
      <p:sp>
        <p:nvSpPr>
          <p:cNvPr id="13" name="ZoneTexte 12"/>
          <p:cNvSpPr txBox="1"/>
          <p:nvPr/>
        </p:nvSpPr>
        <p:spPr bwMode="auto">
          <a:xfrm>
            <a:off x="2896518" y="4066902"/>
            <a:ext cx="4373954" cy="36933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pPr algn="ctr">
              <a:defRPr/>
            </a:pPr>
            <a:r>
              <a:rPr lang="fr-FR">
                <a:solidFill>
                  <a:schemeClr val="accent5"/>
                </a:solidFill>
                <a:latin typeface="Arial"/>
                <a:cs typeface="Arial"/>
              </a:rPr>
              <a:t>IL MET EN ŒUVRE DE LA STRATEGIE </a:t>
            </a:r>
          </a:p>
        </p:txBody>
      </p:sp>
      <p:sp>
        <p:nvSpPr>
          <p:cNvPr id="14" name="ZoneTexte 13"/>
          <p:cNvSpPr txBox="1"/>
          <p:nvPr/>
        </p:nvSpPr>
        <p:spPr bwMode="auto">
          <a:xfrm>
            <a:off x="4164397" y="4663441"/>
            <a:ext cx="1646605" cy="36933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pPr algn="ctr">
              <a:defRPr/>
            </a:pPr>
            <a:r>
              <a:rPr lang="fr-FR">
                <a:solidFill>
                  <a:schemeClr val="accent5"/>
                </a:solidFill>
                <a:latin typeface="Arial"/>
                <a:cs typeface="Arial"/>
              </a:rPr>
              <a:t>CONFRONTE</a:t>
            </a:r>
            <a:endParaRPr/>
          </a:p>
        </p:txBody>
      </p:sp>
      <p:sp>
        <p:nvSpPr>
          <p:cNvPr id="18" name="ZoneTexte 17"/>
          <p:cNvSpPr txBox="1"/>
          <p:nvPr/>
        </p:nvSpPr>
        <p:spPr bwMode="auto">
          <a:xfrm>
            <a:off x="1834390" y="6069874"/>
            <a:ext cx="6480813" cy="36933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pPr algn="ctr">
              <a:defRPr/>
            </a:pPr>
            <a:r>
              <a:rPr lang="fr-FR">
                <a:solidFill>
                  <a:schemeClr val="accent5"/>
                </a:solidFill>
                <a:latin typeface="Arial"/>
                <a:cs typeface="Arial"/>
              </a:rPr>
              <a:t>REPOND   CONSTRUIRE ET STRUCTURER son SAVOIR</a:t>
            </a:r>
            <a:endParaRPr/>
          </a:p>
        </p:txBody>
      </p:sp>
      <p:sp>
        <p:nvSpPr>
          <p:cNvPr id="20" name="ZoneTexte 19"/>
          <p:cNvSpPr txBox="1"/>
          <p:nvPr/>
        </p:nvSpPr>
        <p:spPr bwMode="auto">
          <a:xfrm>
            <a:off x="4001251" y="5225144"/>
            <a:ext cx="1890097" cy="523220"/>
          </a:xfrm>
          <a:prstGeom prst="rect">
            <a:avLst/>
          </a:prstGeom>
          <a:noFill/>
          <a:ln>
            <a:solidFill>
              <a:schemeClr val="accent4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fr-FR" sz="1400">
                <a:latin typeface="Arial"/>
                <a:cs typeface="Arial"/>
              </a:rPr>
              <a:t>Résultats prévus /</a:t>
            </a:r>
            <a:endParaRPr/>
          </a:p>
          <a:p>
            <a:pPr algn="ctr">
              <a:defRPr/>
            </a:pPr>
            <a:r>
              <a:rPr lang="fr-FR" sz="1400">
                <a:latin typeface="Arial"/>
                <a:cs typeface="Arial"/>
              </a:rPr>
              <a:t>Résultats obtenus</a:t>
            </a:r>
            <a:endParaRPr/>
          </a:p>
        </p:txBody>
      </p:sp>
      <p:sp>
        <p:nvSpPr>
          <p:cNvPr id="24" name="Explosion 2 23"/>
          <p:cNvSpPr/>
          <p:nvPr/>
        </p:nvSpPr>
        <p:spPr bwMode="auto">
          <a:xfrm>
            <a:off x="0" y="2782389"/>
            <a:ext cx="3148146" cy="1737359"/>
          </a:xfrm>
          <a:prstGeom prst="irregularSeal2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fr-FR" sz="1400">
                <a:solidFill>
                  <a:schemeClr val="tx1"/>
                </a:solidFill>
                <a:latin typeface="Arial"/>
                <a:cs typeface="Arial"/>
              </a:rPr>
              <a:t>Démarche expérimentale</a:t>
            </a:r>
          </a:p>
        </p:txBody>
      </p:sp>
      <p:sp>
        <p:nvSpPr>
          <p:cNvPr id="29" name="ZoneTexte 28"/>
          <p:cNvSpPr txBox="1"/>
          <p:nvPr/>
        </p:nvSpPr>
        <p:spPr bwMode="auto">
          <a:xfrm>
            <a:off x="3317966" y="2037806"/>
            <a:ext cx="33394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fr-FR" b="1" u="sng">
                <a:solidFill>
                  <a:schemeClr val="accent5"/>
                </a:solidFill>
                <a:latin typeface="Arial"/>
                <a:cs typeface="Arial"/>
              </a:rPr>
              <a:t>L’élève recherche la solution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m="http://schemas.openxmlformats.org/officeDocument/2006/math" xmlns:w="http://schemas.openxmlformats.org/wordprocessingml/2006/main">
      <p:transition advClick="1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" name="ZoneTexte 2"/>
          <p:cNvSpPr txBox="1"/>
          <p:nvPr/>
        </p:nvSpPr>
        <p:spPr bwMode="auto">
          <a:xfrm>
            <a:off x="3746839" y="600890"/>
            <a:ext cx="2634054" cy="646331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pPr algn="ctr">
              <a:defRPr/>
            </a:pPr>
            <a:r>
              <a:rPr lang="fr-FR">
                <a:latin typeface="Arial"/>
                <a:cs typeface="Arial"/>
              </a:rPr>
              <a:t>MOTIVER</a:t>
            </a:r>
            <a:endParaRPr/>
          </a:p>
          <a:p>
            <a:pPr>
              <a:defRPr/>
            </a:pPr>
            <a:r>
              <a:rPr lang="fr-FR">
                <a:latin typeface="Arial"/>
                <a:cs typeface="Arial"/>
              </a:rPr>
              <a:t>(situation déclenchante)</a:t>
            </a:r>
          </a:p>
        </p:txBody>
      </p:sp>
      <p:sp>
        <p:nvSpPr>
          <p:cNvPr id="7" name="ZoneTexte 6"/>
          <p:cNvSpPr txBox="1"/>
          <p:nvPr/>
        </p:nvSpPr>
        <p:spPr bwMode="auto">
          <a:xfrm>
            <a:off x="3873168" y="1314994"/>
            <a:ext cx="2403222" cy="646331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pPr algn="ctr">
              <a:defRPr/>
            </a:pPr>
            <a:r>
              <a:rPr lang="fr-FR">
                <a:latin typeface="Arial"/>
                <a:cs typeface="Arial"/>
              </a:rPr>
              <a:t>QUESTIONNER</a:t>
            </a:r>
            <a:endParaRPr/>
          </a:p>
          <a:p>
            <a:pPr algn="ctr">
              <a:defRPr/>
            </a:pPr>
            <a:r>
              <a:rPr lang="fr-FR">
                <a:latin typeface="Arial"/>
                <a:cs typeface="Arial"/>
              </a:rPr>
              <a:t>(ou définir un objectif)</a:t>
            </a:r>
            <a:endParaRPr/>
          </a:p>
        </p:txBody>
      </p:sp>
      <p:sp>
        <p:nvSpPr>
          <p:cNvPr id="8" name="ZoneTexte 7"/>
          <p:cNvSpPr txBox="1"/>
          <p:nvPr/>
        </p:nvSpPr>
        <p:spPr bwMode="auto">
          <a:xfrm>
            <a:off x="2781900" y="2569028"/>
            <a:ext cx="4925387" cy="36933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pPr algn="ctr">
              <a:defRPr/>
            </a:pPr>
            <a:r>
              <a:rPr lang="fr-FR">
                <a:latin typeface="Arial"/>
                <a:cs typeface="Arial"/>
              </a:rPr>
              <a:t>IL DEFINIT LA STRATEGIE DE RECHERCHE</a:t>
            </a:r>
            <a:endParaRPr/>
          </a:p>
        </p:txBody>
      </p:sp>
      <p:sp>
        <p:nvSpPr>
          <p:cNvPr id="11" name="ZoneTexte 10"/>
          <p:cNvSpPr txBox="1"/>
          <p:nvPr/>
        </p:nvSpPr>
        <p:spPr bwMode="auto">
          <a:xfrm>
            <a:off x="4462805" y="3113316"/>
            <a:ext cx="1559173" cy="523220"/>
          </a:xfrm>
          <a:prstGeom prst="rect">
            <a:avLst/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fr-FR" sz="1400" b="1">
                <a:latin typeface="Arial"/>
                <a:cs typeface="Arial"/>
              </a:rPr>
              <a:t>EN MODELISANT</a:t>
            </a:r>
          </a:p>
        </p:txBody>
      </p:sp>
      <p:sp>
        <p:nvSpPr>
          <p:cNvPr id="13" name="ZoneTexte 12"/>
          <p:cNvSpPr txBox="1"/>
          <p:nvPr/>
        </p:nvSpPr>
        <p:spPr bwMode="auto">
          <a:xfrm>
            <a:off x="2747373" y="4176543"/>
            <a:ext cx="4373954" cy="36933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pPr algn="ctr">
              <a:defRPr/>
            </a:pPr>
            <a:r>
              <a:rPr lang="fr-FR">
                <a:latin typeface="Arial"/>
                <a:cs typeface="Arial"/>
              </a:rPr>
              <a:t>IL MET EN ŒUVRE DE LA STRATEGIE </a:t>
            </a:r>
            <a:endParaRPr/>
          </a:p>
        </p:txBody>
      </p:sp>
      <p:sp>
        <p:nvSpPr>
          <p:cNvPr id="14" name="ZoneTexte 13"/>
          <p:cNvSpPr txBox="1"/>
          <p:nvPr/>
        </p:nvSpPr>
        <p:spPr bwMode="auto">
          <a:xfrm>
            <a:off x="4281963" y="4545876"/>
            <a:ext cx="1646605" cy="36933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none" rtlCol="0">
            <a:spAutoFit/>
          </a:bodyPr>
          <a:lstStyle/>
          <a:p>
            <a:pPr algn="ctr">
              <a:defRPr/>
            </a:pPr>
            <a:r>
              <a:rPr lang="fr-FR">
                <a:solidFill>
                  <a:schemeClr val="bg1"/>
                </a:solidFill>
                <a:latin typeface="Arial"/>
                <a:cs typeface="Arial"/>
              </a:rPr>
              <a:t>CONFRONTE</a:t>
            </a:r>
            <a:endParaRPr/>
          </a:p>
        </p:txBody>
      </p:sp>
      <p:sp>
        <p:nvSpPr>
          <p:cNvPr id="18" name="ZoneTexte 17"/>
          <p:cNvSpPr txBox="1"/>
          <p:nvPr/>
        </p:nvSpPr>
        <p:spPr bwMode="auto">
          <a:xfrm>
            <a:off x="1860516" y="6239692"/>
            <a:ext cx="6480813" cy="36933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none" rtlCol="0">
            <a:spAutoFit/>
          </a:bodyPr>
          <a:lstStyle/>
          <a:p>
            <a:pPr algn="ctr">
              <a:defRPr/>
            </a:pPr>
            <a:r>
              <a:rPr lang="fr-FR">
                <a:solidFill>
                  <a:schemeClr val="bg1"/>
                </a:solidFill>
                <a:latin typeface="Arial"/>
                <a:cs typeface="Arial"/>
              </a:rPr>
              <a:t>REPOND   CONSTRUIRE ET STRUCTURER son SAVOIR</a:t>
            </a:r>
            <a:endParaRPr/>
          </a:p>
        </p:txBody>
      </p:sp>
      <p:sp>
        <p:nvSpPr>
          <p:cNvPr id="20" name="ZoneTexte 19"/>
          <p:cNvSpPr txBox="1"/>
          <p:nvPr/>
        </p:nvSpPr>
        <p:spPr bwMode="auto">
          <a:xfrm>
            <a:off x="4118818" y="5120643"/>
            <a:ext cx="1890097" cy="523220"/>
          </a:xfrm>
          <a:prstGeom prst="rect">
            <a:avLst/>
          </a:prstGeom>
          <a:noFill/>
          <a:ln>
            <a:solidFill>
              <a:schemeClr val="tx1">
                <a:lumMod val="65000"/>
                <a:lumOff val="3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fr-FR" sz="1400">
                <a:latin typeface="Arial"/>
                <a:cs typeface="Arial"/>
              </a:rPr>
              <a:t>Résultats prévus /</a:t>
            </a:r>
            <a:endParaRPr/>
          </a:p>
          <a:p>
            <a:pPr algn="ctr">
              <a:defRPr/>
            </a:pPr>
            <a:r>
              <a:rPr lang="fr-FR" sz="1400">
                <a:latin typeface="Arial"/>
                <a:cs typeface="Arial"/>
              </a:rPr>
              <a:t>Résultats obtenus</a:t>
            </a:r>
            <a:endParaRPr/>
          </a:p>
        </p:txBody>
      </p:sp>
      <p:sp>
        <p:nvSpPr>
          <p:cNvPr id="29" name="ZoneTexte 28"/>
          <p:cNvSpPr txBox="1"/>
          <p:nvPr/>
        </p:nvSpPr>
        <p:spPr bwMode="auto">
          <a:xfrm>
            <a:off x="3553096" y="2024743"/>
            <a:ext cx="33394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fr-FR" b="1" u="sng">
                <a:solidFill>
                  <a:srgbClr val="C00000"/>
                </a:solidFill>
                <a:latin typeface="Arial"/>
                <a:cs typeface="Arial"/>
              </a:rPr>
              <a:t>L’élève recherche la solution</a:t>
            </a:r>
          </a:p>
        </p:txBody>
      </p:sp>
      <p:sp>
        <p:nvSpPr>
          <p:cNvPr id="2" name="Rectangle 1"/>
          <p:cNvSpPr/>
          <p:nvPr/>
        </p:nvSpPr>
        <p:spPr bwMode="auto">
          <a:xfrm>
            <a:off x="213611" y="4997531"/>
            <a:ext cx="3452680" cy="3661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fr-FR">
                <a:solidFill>
                  <a:schemeClr val="accent6">
                    <a:lumMod val="75000"/>
                  </a:schemeClr>
                </a:solidFill>
                <a:latin typeface="Arial"/>
              </a:rPr>
              <a:t>le modèle </a:t>
            </a:r>
            <a:r>
              <a:rPr lang="fr-FR" b="1">
                <a:solidFill>
                  <a:schemeClr val="accent6">
                    <a:lumMod val="75000"/>
                  </a:schemeClr>
                </a:solidFill>
                <a:latin typeface="Arial"/>
              </a:rPr>
              <a:t>n’est pas la réalité</a:t>
            </a:r>
            <a:endParaRPr lang="fr-FR" b="1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" name="Rectangle 3"/>
          <p:cNvSpPr/>
          <p:nvPr/>
        </p:nvSpPr>
        <p:spPr bwMode="auto">
          <a:xfrm>
            <a:off x="2127654" y="5791591"/>
            <a:ext cx="499367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fr-FR">
                <a:solidFill>
                  <a:schemeClr val="accent6">
                    <a:lumMod val="75000"/>
                  </a:schemeClr>
                </a:solidFill>
                <a:latin typeface="Arial"/>
              </a:rPr>
              <a:t>Il doit avoir conscience </a:t>
            </a:r>
            <a:r>
              <a:rPr lang="fr-FR" b="1">
                <a:solidFill>
                  <a:schemeClr val="accent6">
                    <a:lumMod val="75000"/>
                  </a:schemeClr>
                </a:solidFill>
                <a:latin typeface="Arial"/>
              </a:rPr>
              <a:t>des limites du modèle</a:t>
            </a:r>
            <a:endParaRPr lang="fr-FR" b="1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6396156" y="4868260"/>
            <a:ext cx="326136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fr-FR">
                <a:solidFill>
                  <a:schemeClr val="accent6">
                    <a:lumMod val="75000"/>
                  </a:schemeClr>
                </a:solidFill>
                <a:latin typeface="Arial"/>
              </a:rPr>
              <a:t>Un modèle est </a:t>
            </a:r>
            <a:r>
              <a:rPr lang="fr-FR" b="1">
                <a:solidFill>
                  <a:schemeClr val="accent6">
                    <a:lumMod val="75000"/>
                  </a:schemeClr>
                </a:solidFill>
                <a:latin typeface="Arial"/>
              </a:rPr>
              <a:t>transitoire</a:t>
            </a:r>
            <a:r>
              <a:rPr lang="fr-FR">
                <a:solidFill>
                  <a:schemeClr val="accent6">
                    <a:lumMod val="75000"/>
                  </a:schemeClr>
                </a:solidFill>
                <a:latin typeface="Arial"/>
              </a:rPr>
              <a:t>, </a:t>
            </a:r>
            <a:r>
              <a:rPr lang="fr-FR" b="1">
                <a:solidFill>
                  <a:schemeClr val="accent6">
                    <a:lumMod val="75000"/>
                  </a:schemeClr>
                </a:solidFill>
                <a:latin typeface="Arial"/>
              </a:rPr>
              <a:t>incomplet</a:t>
            </a:r>
            <a:r>
              <a:rPr lang="fr-FR">
                <a:solidFill>
                  <a:schemeClr val="accent6">
                    <a:lumMod val="75000"/>
                  </a:schemeClr>
                </a:solidFill>
                <a:latin typeface="Arial"/>
              </a:rPr>
              <a:t> et donc</a:t>
            </a:r>
            <a:r>
              <a:rPr lang="fr-FR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fr-FR">
                <a:solidFill>
                  <a:schemeClr val="accent6">
                    <a:lumMod val="75000"/>
                  </a:schemeClr>
                </a:solidFill>
              </a:rPr>
            </a:br>
            <a:r>
              <a:rPr lang="fr-FR" b="1">
                <a:solidFill>
                  <a:schemeClr val="accent6">
                    <a:lumMod val="75000"/>
                  </a:schemeClr>
                </a:solidFill>
                <a:latin typeface="Arial"/>
              </a:rPr>
              <a:t>imparfait </a:t>
            </a:r>
            <a:r>
              <a:rPr lang="fr-FR">
                <a:solidFill>
                  <a:schemeClr val="accent6">
                    <a:lumMod val="75000"/>
                  </a:schemeClr>
                </a:solidFill>
                <a:latin typeface="Arial"/>
              </a:rPr>
              <a:t>!</a:t>
            </a:r>
            <a:endParaRPr lang="fr-FR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6179320" y="2963264"/>
            <a:ext cx="4324016" cy="1310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fr-FR" sz="1600" b="1">
                <a:solidFill>
                  <a:schemeClr val="accent6">
                    <a:lumMod val="75000"/>
                  </a:schemeClr>
                </a:solidFill>
                <a:latin typeface="Arial"/>
                <a:cs typeface="Arial"/>
              </a:rPr>
              <a:t>Par acquisitions et traitement de données</a:t>
            </a:r>
            <a:r>
              <a:rPr lang="fr-FR" sz="1600">
                <a:solidFill>
                  <a:schemeClr val="accent6">
                    <a:lumMod val="75000"/>
                  </a:schemeClr>
                </a:solidFill>
                <a:latin typeface="Arial"/>
                <a:cs typeface="Arial"/>
              </a:rPr>
              <a:t>, en rendant des </a:t>
            </a:r>
            <a:r>
              <a:rPr lang="fr-FR" sz="1600" b="1">
                <a:solidFill>
                  <a:schemeClr val="accent6">
                    <a:lumMod val="75000"/>
                  </a:schemeClr>
                </a:solidFill>
                <a:latin typeface="Arial"/>
                <a:cs typeface="Arial"/>
              </a:rPr>
              <a:t>résultats exploitables : </a:t>
            </a:r>
            <a:endParaRPr/>
          </a:p>
          <a:p>
            <a:pPr marL="285750" indent="-285750">
              <a:buFont typeface="Arial"/>
              <a:buChar char="•"/>
              <a:defRPr/>
            </a:pPr>
            <a:r>
              <a:rPr lang="fr-FR" sz="1600" b="1">
                <a:solidFill>
                  <a:schemeClr val="accent6">
                    <a:lumMod val="75000"/>
                  </a:schemeClr>
                </a:solidFill>
                <a:latin typeface="Arial"/>
                <a:cs typeface="Arial"/>
              </a:rPr>
              <a:t>Expérimentales directes (ExAO)</a:t>
            </a:r>
            <a:endParaRPr/>
          </a:p>
          <a:p>
            <a:pPr marL="285750" indent="-285750">
              <a:buFont typeface="Arial"/>
              <a:buChar char="•"/>
              <a:defRPr/>
            </a:pPr>
            <a:r>
              <a:rPr lang="fr-FR" sz="1600" b="1">
                <a:solidFill>
                  <a:schemeClr val="accent6">
                    <a:lumMod val="75000"/>
                  </a:schemeClr>
                </a:solidFill>
                <a:latin typeface="Arial"/>
                <a:cs typeface="Arial"/>
              </a:rPr>
              <a:t>Prédictives (netbiodyn)...effectuer des prévisions et les confronter au réal</a:t>
            </a:r>
          </a:p>
        </p:txBody>
      </p:sp>
      <p:sp>
        <p:nvSpPr>
          <p:cNvPr id="22" name="Explosion 2 21"/>
          <p:cNvSpPr/>
          <p:nvPr/>
        </p:nvSpPr>
        <p:spPr bwMode="auto">
          <a:xfrm>
            <a:off x="7271662" y="818606"/>
            <a:ext cx="3148146" cy="1737359"/>
          </a:xfrm>
          <a:prstGeom prst="irregularSeal2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fr-FR" sz="1400">
                <a:solidFill>
                  <a:schemeClr val="tx1"/>
                </a:solidFill>
                <a:latin typeface="Arial"/>
                <a:cs typeface="Arial"/>
              </a:rPr>
              <a:t>Démarche de modélisation</a:t>
            </a:r>
          </a:p>
        </p:txBody>
      </p:sp>
      <p:sp>
        <p:nvSpPr>
          <p:cNvPr id="16" name="Rectangle 15"/>
          <p:cNvSpPr/>
          <p:nvPr/>
        </p:nvSpPr>
        <p:spPr bwMode="auto">
          <a:xfrm>
            <a:off x="32390" y="2841345"/>
            <a:ext cx="4206366" cy="13127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fr-FR" sz="1600" b="1">
                <a:solidFill>
                  <a:schemeClr val="accent6">
                    <a:lumMod val="75000"/>
                  </a:schemeClr>
                </a:solidFill>
                <a:latin typeface="Arial"/>
              </a:rPr>
              <a:t>Modéliser permet de </a:t>
            </a:r>
          </a:p>
          <a:p>
            <a:pPr marL="261850" indent="-261850" algn="l">
              <a:buFont typeface="Arial"/>
              <a:buChar char="•"/>
              <a:defRPr/>
            </a:pPr>
            <a:r>
              <a:rPr lang="fr-FR" sz="1600" b="1">
                <a:solidFill>
                  <a:schemeClr val="accent6">
                    <a:lumMod val="75000"/>
                  </a:schemeClr>
                </a:solidFill>
                <a:latin typeface="Arial"/>
              </a:rPr>
              <a:t>se représenter une réalité inaccessible à l’observation directe</a:t>
            </a:r>
            <a:r>
              <a:rPr lang="fr-FR" sz="1600" b="1">
                <a:solidFill>
                  <a:schemeClr val="accent6">
                    <a:lumMod val="75000"/>
                  </a:schemeClr>
                </a:solidFill>
              </a:rPr>
              <a:t> ; </a:t>
            </a:r>
            <a:r>
              <a:rPr lang="fr-FR" sz="1600" b="1">
                <a:solidFill>
                  <a:schemeClr val="accent6">
                    <a:lumMod val="75000"/>
                  </a:schemeClr>
                </a:solidFill>
                <a:latin typeface="Arial"/>
                <a:ea typeface="Arial"/>
                <a:cs typeface="Arial"/>
              </a:rPr>
              <a:t>simplifier une situation initiale</a:t>
            </a:r>
            <a:endParaRPr lang="fr-FR" sz="1600" b="1">
              <a:solidFill>
                <a:schemeClr val="accent6">
                  <a:lumMod val="75000"/>
                </a:schemeClr>
              </a:solidFill>
            </a:endParaRPr>
          </a:p>
          <a:p>
            <a:pPr marL="261850" indent="-261850" algn="l">
              <a:buFont typeface="Arial"/>
              <a:buChar char="•"/>
              <a:defRPr/>
            </a:pPr>
            <a:r>
              <a:rPr lang="fr-FR" sz="1600" b="1">
                <a:solidFill>
                  <a:schemeClr val="accent6">
                    <a:lumMod val="75000"/>
                  </a:schemeClr>
                </a:solidFill>
                <a:latin typeface="Arial"/>
                <a:ea typeface="Arial"/>
                <a:cs typeface="Arial"/>
              </a:rPr>
              <a:t>de réaliser une simulation</a:t>
            </a:r>
            <a:endParaRPr lang="fr-FR" sz="1600" b="1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m="http://schemas.openxmlformats.org/officeDocument/2006/math" xmlns:w="http://schemas.openxmlformats.org/wordprocessingml/2006/main">
      <p:transition advClick="1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 bwMode="auto">
          <a:xfrm>
            <a:off x="2560320" y="143691"/>
            <a:ext cx="566212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fr-FR" sz="2800" b="1" u="sng">
                <a:solidFill>
                  <a:schemeClr val="accent6">
                    <a:lumMod val="75000"/>
                  </a:schemeClr>
                </a:solidFill>
                <a:latin typeface="Arial"/>
                <a:cs typeface="Arial"/>
              </a:rPr>
              <a:t>Les différents types de modèles</a:t>
            </a:r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/>
          <a:stretch/>
        </p:blipFill>
        <p:spPr bwMode="auto">
          <a:xfrm>
            <a:off x="395286" y="1124358"/>
            <a:ext cx="3171825" cy="2466975"/>
          </a:xfrm>
          <a:prstGeom prst="rect">
            <a:avLst/>
          </a:prstGeom>
        </p:spPr>
      </p:pic>
      <p:sp>
        <p:nvSpPr>
          <p:cNvPr id="6" name="ZoneTexte 5"/>
          <p:cNvSpPr txBox="1"/>
          <p:nvPr/>
        </p:nvSpPr>
        <p:spPr bwMode="auto">
          <a:xfrm>
            <a:off x="927463" y="757646"/>
            <a:ext cx="14414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fr-FR" b="1">
                <a:solidFill>
                  <a:schemeClr val="accent6">
                    <a:lumMod val="75000"/>
                  </a:schemeClr>
                </a:solidFill>
                <a:latin typeface="Arial"/>
                <a:cs typeface="Arial"/>
              </a:rPr>
              <a:t>Analogique</a:t>
            </a:r>
          </a:p>
        </p:txBody>
      </p:sp>
      <p:sp>
        <p:nvSpPr>
          <p:cNvPr id="7" name="ZoneTexte 6"/>
          <p:cNvSpPr txBox="1"/>
          <p:nvPr/>
        </p:nvSpPr>
        <p:spPr bwMode="auto">
          <a:xfrm>
            <a:off x="6383382" y="792479"/>
            <a:ext cx="13901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fr-FR" b="1">
                <a:solidFill>
                  <a:schemeClr val="accent6">
                    <a:lumMod val="75000"/>
                  </a:schemeClr>
                </a:solidFill>
                <a:latin typeface="Arial"/>
                <a:cs typeface="Arial"/>
              </a:rPr>
              <a:t>Numérique</a:t>
            </a:r>
          </a:p>
        </p:txBody>
      </p:sp>
      <p:pic>
        <p:nvPicPr>
          <p:cNvPr id="8" name="Image 7"/>
          <p:cNvPicPr>
            <a:picLocks noChangeAspect="1"/>
          </p:cNvPicPr>
          <p:nvPr/>
        </p:nvPicPr>
        <p:blipFill>
          <a:blip r:embed="rId3"/>
          <a:stretch/>
        </p:blipFill>
        <p:spPr bwMode="auto">
          <a:xfrm>
            <a:off x="5105264" y="1218519"/>
            <a:ext cx="3914775" cy="2200275"/>
          </a:xfrm>
          <a:prstGeom prst="rect">
            <a:avLst/>
          </a:prstGeom>
        </p:spPr>
      </p:pic>
      <p:sp>
        <p:nvSpPr>
          <p:cNvPr id="9" name="ZoneTexte 8"/>
          <p:cNvSpPr txBox="1"/>
          <p:nvPr/>
        </p:nvSpPr>
        <p:spPr bwMode="auto">
          <a:xfrm>
            <a:off x="1441268" y="3753395"/>
            <a:ext cx="8665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fr-FR" b="1">
                <a:solidFill>
                  <a:schemeClr val="accent6">
                    <a:lumMod val="75000"/>
                  </a:schemeClr>
                </a:solidFill>
                <a:latin typeface="Arial"/>
                <a:cs typeface="Arial"/>
              </a:rPr>
              <a:t>Vivant</a:t>
            </a:r>
          </a:p>
        </p:txBody>
      </p:sp>
      <p:pic>
        <p:nvPicPr>
          <p:cNvPr id="10" name="Image 9"/>
          <p:cNvPicPr>
            <a:picLocks noChangeAspect="1"/>
          </p:cNvPicPr>
          <p:nvPr/>
        </p:nvPicPr>
        <p:blipFill>
          <a:blip r:embed="rId4"/>
          <a:stretch/>
        </p:blipFill>
        <p:spPr bwMode="auto">
          <a:xfrm>
            <a:off x="945559" y="4158478"/>
            <a:ext cx="1914525" cy="2486025"/>
          </a:xfrm>
          <a:prstGeom prst="rect">
            <a:avLst/>
          </a:prstGeom>
        </p:spPr>
      </p:pic>
      <p:sp>
        <p:nvSpPr>
          <p:cNvPr id="11" name="ZoneTexte 10"/>
          <p:cNvSpPr txBox="1"/>
          <p:nvPr/>
        </p:nvSpPr>
        <p:spPr bwMode="auto">
          <a:xfrm>
            <a:off x="4519748" y="3788226"/>
            <a:ext cx="15568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fr-FR" b="1">
                <a:solidFill>
                  <a:schemeClr val="accent6">
                    <a:lumMod val="75000"/>
                  </a:schemeClr>
                </a:solidFill>
                <a:latin typeface="Arial"/>
                <a:cs typeface="Arial"/>
              </a:rPr>
              <a:t>Réel modifié</a:t>
            </a:r>
          </a:p>
        </p:txBody>
      </p:sp>
      <p:pic>
        <p:nvPicPr>
          <p:cNvPr id="12" name="Image 11"/>
          <p:cNvPicPr>
            <a:picLocks noChangeAspect="1"/>
          </p:cNvPicPr>
          <p:nvPr/>
        </p:nvPicPr>
        <p:blipFill>
          <a:blip r:embed="rId5"/>
          <a:stretch/>
        </p:blipFill>
        <p:spPr bwMode="auto">
          <a:xfrm>
            <a:off x="4087993" y="4223930"/>
            <a:ext cx="2657475" cy="1876425"/>
          </a:xfrm>
          <a:prstGeom prst="rect">
            <a:avLst/>
          </a:prstGeom>
        </p:spPr>
      </p:pic>
      <p:sp>
        <p:nvSpPr>
          <p:cNvPr id="13" name="ZoneTexte 12"/>
          <p:cNvSpPr txBox="1"/>
          <p:nvPr/>
        </p:nvSpPr>
        <p:spPr bwMode="auto">
          <a:xfrm>
            <a:off x="7650480" y="3992879"/>
            <a:ext cx="16722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fr-FR" b="1">
                <a:solidFill>
                  <a:schemeClr val="accent6">
                    <a:lumMod val="75000"/>
                  </a:schemeClr>
                </a:solidFill>
                <a:latin typeface="Arial"/>
                <a:cs typeface="Arial"/>
              </a:rPr>
              <a:t>Réel simplifié</a:t>
            </a:r>
          </a:p>
        </p:txBody>
      </p:sp>
      <p:pic>
        <p:nvPicPr>
          <p:cNvPr id="14" name="Image 13"/>
          <p:cNvPicPr>
            <a:picLocks noChangeAspect="1"/>
          </p:cNvPicPr>
          <p:nvPr/>
        </p:nvPicPr>
        <p:blipFill>
          <a:blip r:embed="rId6"/>
          <a:stretch/>
        </p:blipFill>
        <p:spPr bwMode="auto">
          <a:xfrm>
            <a:off x="7650166" y="4506686"/>
            <a:ext cx="1810199" cy="1662929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m="http://schemas.openxmlformats.org/officeDocument/2006/math" xmlns:w="http://schemas.openxmlformats.org/wordprocessingml/2006/main">
      <p:transition advClick="1"/>
    </mc:Fallback>
  </mc:AlternateContent>
</p:sld>
</file>

<file path=ppt/theme/theme1.xml><?xml version="1.0" encoding="utf-8"?>
<a:theme xmlns:a="http://schemas.openxmlformats.org/drawingml/2006/main" name="Facette">
  <a:themeElements>
    <a:clrScheme name="Facette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te">
      <a:majorFont>
        <a:latin typeface="Trebuchet MS"/>
        <a:ea typeface="Arial"/>
        <a:cs typeface="Arial"/>
      </a:majorFont>
      <a:minorFont>
        <a:latin typeface="Trebuchet MS"/>
        <a:ea typeface="Arial"/>
        <a:cs typeface="Arial"/>
      </a:minorFont>
    </a:fontScheme>
    <a:fmtScheme name="Facette">
      <a:fillStyleLst>
        <a:solidFill>
          <a:schemeClr val="phClr"/>
        </a:solidFill>
        <a:gradFill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31</TotalTime>
  <Words>1334</Words>
  <Application>Microsoft Office PowerPoint</Application>
  <DocSecurity>0</DocSecurity>
  <PresentationFormat>Grand écran</PresentationFormat>
  <Paragraphs>169</Paragraphs>
  <Slides>16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16</vt:i4>
      </vt:variant>
    </vt:vector>
  </HeadingPairs>
  <TitlesOfParts>
    <vt:vector size="23" baseType="lpstr">
      <vt:lpstr>Arial</vt:lpstr>
      <vt:lpstr>Calibri</vt:lpstr>
      <vt:lpstr>Marianne</vt:lpstr>
      <vt:lpstr>Times New Roman</vt:lpstr>
      <vt:lpstr>Trebuchet MS</vt:lpstr>
      <vt:lpstr>Wingdings 3</vt:lpstr>
      <vt:lpstr>Facette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Manager/>
  <Company>ACADEMIE DE LYON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subject/>
  <dc:creator>cmeillaud</dc:creator>
  <cp:keywords/>
  <dc:description/>
  <cp:lastModifiedBy>cmeillaud</cp:lastModifiedBy>
  <cp:revision>59</cp:revision>
  <dcterms:created xsi:type="dcterms:W3CDTF">2024-01-05T08:38:38Z</dcterms:created>
  <dcterms:modified xsi:type="dcterms:W3CDTF">2025-04-01T12:50:34Z</dcterms:modified>
  <cp:category/>
  <dc:identifier/>
  <cp:contentStatus/>
  <dc:language/>
  <cp:version/>
</cp:coreProperties>
</file>