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2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C3EFF1-F547-453D-8EB4-5E97D245C254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468296-08F3-4B7F-AD93-2A407E2D86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3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C3EFF1-F547-453D-8EB4-5E97D245C254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468296-08F3-4B7F-AD93-2A407E2D86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40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C3EFF1-F547-453D-8EB4-5E97D245C254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468296-08F3-4B7F-AD93-2A407E2D86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34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C3EFF1-F547-453D-8EB4-5E97D245C254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468296-08F3-4B7F-AD93-2A407E2D86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27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C3EFF1-F547-453D-8EB4-5E97D245C254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468296-08F3-4B7F-AD93-2A407E2D86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42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C3EFF1-F547-453D-8EB4-5E97D245C254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468296-08F3-4B7F-AD93-2A407E2D86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16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C3EFF1-F547-453D-8EB4-5E97D245C254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468296-08F3-4B7F-AD93-2A407E2D86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06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C3EFF1-F547-453D-8EB4-5E97D245C254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468296-08F3-4B7F-AD93-2A407E2D86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1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C3EFF1-F547-453D-8EB4-5E97D245C254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468296-08F3-4B7F-AD93-2A407E2D86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38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C3EFF1-F547-453D-8EB4-5E97D245C254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468296-08F3-4B7F-AD93-2A407E2D86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5922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C3EFF1-F547-453D-8EB4-5E97D245C254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8468296-08F3-4B7F-AD93-2A407E2D86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86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185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e 85"/>
          <p:cNvGrpSpPr/>
          <p:nvPr/>
        </p:nvGrpSpPr>
        <p:grpSpPr>
          <a:xfrm>
            <a:off x="47500" y="931629"/>
            <a:ext cx="9049000" cy="4994742"/>
            <a:chOff x="-23750" y="0"/>
            <a:chExt cx="9049000" cy="4994742"/>
          </a:xfrm>
        </p:grpSpPr>
        <p:sp>
          <p:nvSpPr>
            <p:cNvPr id="3" name="ZoneTexte 2"/>
            <p:cNvSpPr txBox="1"/>
            <p:nvPr/>
          </p:nvSpPr>
          <p:spPr>
            <a:xfrm>
              <a:off x="0" y="0"/>
              <a:ext cx="8883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B050"/>
                  </a:solidFill>
                </a:rPr>
                <a:t>Gènes :</a:t>
              </a: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-23750" y="848446"/>
              <a:ext cx="1130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0070C0"/>
                  </a:solidFill>
                </a:rPr>
                <a:t>Enzymes :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0" y="1542546"/>
              <a:ext cx="11019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/>
                <a:t>Produits :</a:t>
              </a: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1582389" y="0"/>
              <a:ext cx="663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B050"/>
                  </a:solidFill>
                </a:rPr>
                <a:t>Ade4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2753165" y="0"/>
              <a:ext cx="663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B050"/>
                  </a:solidFill>
                </a:rPr>
                <a:t>Ade5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3548985" y="0"/>
              <a:ext cx="14353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B050"/>
                  </a:solidFill>
                </a:rPr>
                <a:t>Ade8 et Ade3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5207267" y="0"/>
              <a:ext cx="663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B050"/>
                  </a:solidFill>
                </a:rPr>
                <a:t>Ade6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6520122" y="0"/>
              <a:ext cx="663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B050"/>
                  </a:solidFill>
                </a:rPr>
                <a:t>Ade7</a:t>
              </a: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5149933" y="2833235"/>
              <a:ext cx="663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B050"/>
                  </a:solidFill>
                </a:rPr>
                <a:t>Ade1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149933" y="1978215"/>
              <a:ext cx="663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B050"/>
                  </a:solidFill>
                </a:rPr>
                <a:t>Ade2</a:t>
              </a: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2145476" y="4625410"/>
              <a:ext cx="7809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B050"/>
                  </a:solidFill>
                </a:rPr>
                <a:t>Ade13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3096491" y="4625410"/>
              <a:ext cx="7809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B050"/>
                  </a:solidFill>
                </a:rPr>
                <a:t>Ade12</a:t>
              </a: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6359238" y="4625410"/>
              <a:ext cx="7809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B050"/>
                  </a:solidFill>
                </a:rPr>
                <a:t>Ade13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1576939" y="848446"/>
              <a:ext cx="6748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70C0"/>
                  </a:solidFill>
                </a:rPr>
                <a:t>Enz 1</a:t>
              </a: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2747715" y="848446"/>
              <a:ext cx="6748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70C0"/>
                  </a:solidFill>
                </a:rPr>
                <a:t>Enz 2</a:t>
              </a: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3929249" y="848446"/>
              <a:ext cx="6748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70C0"/>
                  </a:solidFill>
                </a:rPr>
                <a:t>Enz 3</a:t>
              </a: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5201817" y="848446"/>
              <a:ext cx="6748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70C0"/>
                  </a:solidFill>
                </a:rPr>
                <a:t>Enz 4</a:t>
              </a: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6514672" y="848446"/>
              <a:ext cx="6748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70C0"/>
                  </a:solidFill>
                </a:rPr>
                <a:t>Enz 5</a:t>
              </a: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6206837" y="1978215"/>
              <a:ext cx="6748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70C0"/>
                  </a:solidFill>
                </a:rPr>
                <a:t>Enz 6</a:t>
              </a: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6206837" y="2833235"/>
              <a:ext cx="6748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70C0"/>
                  </a:solidFill>
                </a:rPr>
                <a:t>Enz 7</a:t>
              </a: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6412297" y="3922787"/>
              <a:ext cx="6748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70C0"/>
                  </a:solidFill>
                </a:rPr>
                <a:t>Enz 8</a:t>
              </a: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5298373" y="3922787"/>
              <a:ext cx="6748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70C0"/>
                  </a:solidFill>
                </a:rPr>
                <a:t>Enz 9</a:t>
              </a: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4049486" y="3922787"/>
              <a:ext cx="791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70C0"/>
                  </a:solidFill>
                </a:rPr>
                <a:t>Enz 10</a:t>
              </a: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3091041" y="3922787"/>
              <a:ext cx="791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70C0"/>
                  </a:solidFill>
                </a:rPr>
                <a:t>Enz 11</a:t>
              </a: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2169226" y="3922787"/>
              <a:ext cx="7918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70C0"/>
                  </a:solidFill>
                </a:rPr>
                <a:t>Enz 12</a:t>
              </a: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967840" y="1542546"/>
              <a:ext cx="6655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PRPP</a:t>
              </a: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2207017" y="1547849"/>
              <a:ext cx="5613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PRA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3341999" y="1547849"/>
              <a:ext cx="588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GAR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4504232" y="1547849"/>
              <a:ext cx="6923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FGAR</a:t>
              </a: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5770211" y="1547849"/>
              <a:ext cx="764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FGAM</a:t>
              </a: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7119776" y="1547849"/>
              <a:ext cx="500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FF0000"/>
                  </a:solidFill>
                </a:rPr>
                <a:t>AIR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7058061" y="2438435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CAIR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6939470" y="3317145"/>
              <a:ext cx="861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SAICAR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5806427" y="3317145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AICAR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4580537" y="3317145"/>
              <a:ext cx="849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FAICAR</a:t>
              </a: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3646265" y="3317145"/>
              <a:ext cx="5581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IMP</a:t>
              </a: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2703978" y="3317145"/>
              <a:ext cx="566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ADS</a:t>
              </a: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1694365" y="3317145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AMP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787729" y="3317145"/>
              <a:ext cx="5305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ATP</a:t>
              </a: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1132115" y="2580888"/>
              <a:ext cx="18065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Adénine exogène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633351" y="3863409"/>
              <a:ext cx="11961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/>
                <a:t>Acides</a:t>
              </a:r>
            </a:p>
            <a:p>
              <a:pPr algn="ctr"/>
              <a:r>
                <a:rPr lang="fr-FR" dirty="0"/>
                <a:t>nucléiques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8063640" y="1528100"/>
              <a:ext cx="9616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>
                  <a:solidFill>
                    <a:srgbClr val="FF0000"/>
                  </a:solidFill>
                </a:rPr>
                <a:t>Pigment</a:t>
              </a:r>
            </a:p>
            <a:p>
              <a:pPr algn="ctr"/>
              <a:r>
                <a:rPr lang="fr-FR" dirty="0">
                  <a:solidFill>
                    <a:srgbClr val="FF0000"/>
                  </a:solidFill>
                </a:rPr>
                <a:t>rouge</a:t>
              </a:r>
            </a:p>
          </p:txBody>
        </p:sp>
        <p:cxnSp>
          <p:nvCxnSpPr>
            <p:cNvPr id="47" name="Connecteur droit avec flèche 46"/>
            <p:cNvCxnSpPr/>
            <p:nvPr/>
          </p:nvCxnSpPr>
          <p:spPr>
            <a:xfrm flipV="1">
              <a:off x="1700615" y="1732515"/>
              <a:ext cx="42751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avec flèche 47"/>
            <p:cNvCxnSpPr/>
            <p:nvPr/>
          </p:nvCxnSpPr>
          <p:spPr>
            <a:xfrm flipV="1">
              <a:off x="2871391" y="1732515"/>
              <a:ext cx="42751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avec flèche 48"/>
            <p:cNvCxnSpPr/>
            <p:nvPr/>
          </p:nvCxnSpPr>
          <p:spPr>
            <a:xfrm flipV="1">
              <a:off x="4052925" y="1732515"/>
              <a:ext cx="42751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avec flèche 49"/>
            <p:cNvCxnSpPr/>
            <p:nvPr/>
          </p:nvCxnSpPr>
          <p:spPr>
            <a:xfrm flipV="1">
              <a:off x="5325493" y="1732515"/>
              <a:ext cx="42751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avec flèche 50"/>
            <p:cNvCxnSpPr/>
            <p:nvPr/>
          </p:nvCxnSpPr>
          <p:spPr>
            <a:xfrm flipV="1">
              <a:off x="5797138" y="2162881"/>
              <a:ext cx="427512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avec flèche 51"/>
            <p:cNvCxnSpPr/>
            <p:nvPr/>
          </p:nvCxnSpPr>
          <p:spPr>
            <a:xfrm flipV="1">
              <a:off x="5797138" y="3017901"/>
              <a:ext cx="427512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avec flèche 52"/>
            <p:cNvCxnSpPr/>
            <p:nvPr/>
          </p:nvCxnSpPr>
          <p:spPr>
            <a:xfrm flipV="1">
              <a:off x="6638348" y="1732515"/>
              <a:ext cx="42751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avec flèche 53"/>
            <p:cNvCxnSpPr/>
            <p:nvPr/>
          </p:nvCxnSpPr>
          <p:spPr>
            <a:xfrm flipV="1">
              <a:off x="7681833" y="1732515"/>
              <a:ext cx="427512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avec flèche 54"/>
            <p:cNvCxnSpPr/>
            <p:nvPr/>
          </p:nvCxnSpPr>
          <p:spPr>
            <a:xfrm flipV="1">
              <a:off x="6895605" y="2162881"/>
              <a:ext cx="42751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avec flèche 55"/>
            <p:cNvCxnSpPr/>
            <p:nvPr/>
          </p:nvCxnSpPr>
          <p:spPr>
            <a:xfrm flipV="1">
              <a:off x="6895605" y="3017901"/>
              <a:ext cx="42751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avec flèche 56"/>
            <p:cNvCxnSpPr/>
            <p:nvPr/>
          </p:nvCxnSpPr>
          <p:spPr>
            <a:xfrm flipH="1" flipV="1">
              <a:off x="1292556" y="3501811"/>
              <a:ext cx="42751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/>
            <p:nvPr/>
          </p:nvCxnSpPr>
          <p:spPr>
            <a:xfrm flipH="1" flipV="1">
              <a:off x="2302169" y="3501811"/>
              <a:ext cx="42751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avec flèche 58"/>
            <p:cNvCxnSpPr/>
            <p:nvPr/>
          </p:nvCxnSpPr>
          <p:spPr>
            <a:xfrm flipH="1" flipV="1">
              <a:off x="3244456" y="3501811"/>
              <a:ext cx="42751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avec flèche 59"/>
            <p:cNvCxnSpPr/>
            <p:nvPr/>
          </p:nvCxnSpPr>
          <p:spPr>
            <a:xfrm flipH="1" flipV="1">
              <a:off x="4178728" y="3501811"/>
              <a:ext cx="42751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avec flèche 60"/>
            <p:cNvCxnSpPr/>
            <p:nvPr/>
          </p:nvCxnSpPr>
          <p:spPr>
            <a:xfrm flipH="1" flipV="1">
              <a:off x="5422049" y="3501811"/>
              <a:ext cx="42751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avec flèche 61"/>
            <p:cNvCxnSpPr/>
            <p:nvPr/>
          </p:nvCxnSpPr>
          <p:spPr>
            <a:xfrm flipH="1" flipV="1">
              <a:off x="6535973" y="3501811"/>
              <a:ext cx="42751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avec flèche 62"/>
            <p:cNvCxnSpPr/>
            <p:nvPr/>
          </p:nvCxnSpPr>
          <p:spPr>
            <a:xfrm rot="5400000" flipV="1">
              <a:off x="1700615" y="1457335"/>
              <a:ext cx="42751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avec flèche 63"/>
            <p:cNvCxnSpPr/>
            <p:nvPr/>
          </p:nvCxnSpPr>
          <p:spPr>
            <a:xfrm rot="5400000" flipV="1">
              <a:off x="1700615" y="608889"/>
              <a:ext cx="427512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avec flèche 64"/>
            <p:cNvCxnSpPr/>
            <p:nvPr/>
          </p:nvCxnSpPr>
          <p:spPr>
            <a:xfrm rot="5400000" flipV="1">
              <a:off x="2871391" y="1457335"/>
              <a:ext cx="42751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avec flèche 65"/>
            <p:cNvCxnSpPr/>
            <p:nvPr/>
          </p:nvCxnSpPr>
          <p:spPr>
            <a:xfrm rot="5400000" flipV="1">
              <a:off x="2871391" y="608889"/>
              <a:ext cx="427512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avec flèche 66"/>
            <p:cNvCxnSpPr/>
            <p:nvPr/>
          </p:nvCxnSpPr>
          <p:spPr>
            <a:xfrm rot="5400000" flipV="1">
              <a:off x="4052925" y="1457335"/>
              <a:ext cx="42751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avec flèche 67"/>
            <p:cNvCxnSpPr/>
            <p:nvPr/>
          </p:nvCxnSpPr>
          <p:spPr>
            <a:xfrm rot="5400000" flipV="1">
              <a:off x="4052925" y="608889"/>
              <a:ext cx="427512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eur droit avec flèche 68"/>
            <p:cNvCxnSpPr/>
            <p:nvPr/>
          </p:nvCxnSpPr>
          <p:spPr>
            <a:xfrm rot="5400000" flipV="1">
              <a:off x="5325493" y="608889"/>
              <a:ext cx="427512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avec flèche 69"/>
            <p:cNvCxnSpPr/>
            <p:nvPr/>
          </p:nvCxnSpPr>
          <p:spPr>
            <a:xfrm rot="5400000" flipV="1">
              <a:off x="5325493" y="1457335"/>
              <a:ext cx="42751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eur droit avec flèche 70"/>
            <p:cNvCxnSpPr/>
            <p:nvPr/>
          </p:nvCxnSpPr>
          <p:spPr>
            <a:xfrm rot="5400000" flipV="1">
              <a:off x="6638348" y="1457335"/>
              <a:ext cx="42751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avec flèche 71"/>
            <p:cNvCxnSpPr/>
            <p:nvPr/>
          </p:nvCxnSpPr>
          <p:spPr>
            <a:xfrm rot="5400000" flipV="1">
              <a:off x="6638348" y="608889"/>
              <a:ext cx="427512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avec flèche 72"/>
            <p:cNvCxnSpPr/>
            <p:nvPr/>
          </p:nvCxnSpPr>
          <p:spPr>
            <a:xfrm rot="5400000" flipV="1">
              <a:off x="7100005" y="2177808"/>
              <a:ext cx="54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avec flèche 73"/>
            <p:cNvCxnSpPr/>
            <p:nvPr/>
          </p:nvCxnSpPr>
          <p:spPr>
            <a:xfrm rot="5400000" flipV="1">
              <a:off x="7100005" y="3068394"/>
              <a:ext cx="54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avec flèche 74"/>
            <p:cNvCxnSpPr/>
            <p:nvPr/>
          </p:nvCxnSpPr>
          <p:spPr>
            <a:xfrm rot="16200000">
              <a:off x="6535973" y="4458764"/>
              <a:ext cx="427512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avec flèche 75"/>
            <p:cNvCxnSpPr/>
            <p:nvPr/>
          </p:nvCxnSpPr>
          <p:spPr>
            <a:xfrm rot="16200000">
              <a:off x="6535973" y="3780284"/>
              <a:ext cx="42751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avec flèche 76"/>
            <p:cNvCxnSpPr/>
            <p:nvPr/>
          </p:nvCxnSpPr>
          <p:spPr>
            <a:xfrm rot="16200000">
              <a:off x="5422049" y="3780284"/>
              <a:ext cx="42751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avec flèche 77"/>
            <p:cNvCxnSpPr/>
            <p:nvPr/>
          </p:nvCxnSpPr>
          <p:spPr>
            <a:xfrm rot="16200000">
              <a:off x="4231671" y="3780283"/>
              <a:ext cx="42751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avec flèche 78"/>
            <p:cNvCxnSpPr/>
            <p:nvPr/>
          </p:nvCxnSpPr>
          <p:spPr>
            <a:xfrm rot="16200000">
              <a:off x="3273226" y="3780284"/>
              <a:ext cx="42751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avec flèche 79"/>
            <p:cNvCxnSpPr/>
            <p:nvPr/>
          </p:nvCxnSpPr>
          <p:spPr>
            <a:xfrm rot="16200000">
              <a:off x="3273226" y="4458763"/>
              <a:ext cx="427512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avec flèche 80"/>
            <p:cNvCxnSpPr/>
            <p:nvPr/>
          </p:nvCxnSpPr>
          <p:spPr>
            <a:xfrm rot="16200000">
              <a:off x="2324594" y="4458763"/>
              <a:ext cx="427512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avec flèche 81"/>
            <p:cNvCxnSpPr/>
            <p:nvPr/>
          </p:nvCxnSpPr>
          <p:spPr>
            <a:xfrm rot="16200000">
              <a:off x="2324594" y="3780283"/>
              <a:ext cx="42751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avec flèche 82"/>
            <p:cNvCxnSpPr/>
            <p:nvPr/>
          </p:nvCxnSpPr>
          <p:spPr>
            <a:xfrm rot="10800000" flipV="1">
              <a:off x="1603170" y="3639759"/>
              <a:ext cx="397823" cy="31472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avec flèche 84"/>
            <p:cNvCxnSpPr/>
            <p:nvPr/>
          </p:nvCxnSpPr>
          <p:spPr>
            <a:xfrm rot="5400000" flipV="1">
              <a:off x="1800633" y="3129776"/>
              <a:ext cx="42751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ZoneTexte 86"/>
          <p:cNvSpPr txBox="1"/>
          <p:nvPr/>
        </p:nvSpPr>
        <p:spPr>
          <a:xfrm>
            <a:off x="856212" y="6150114"/>
            <a:ext cx="7431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i="1" dirty="0"/>
              <a:t>PRPP</a:t>
            </a:r>
            <a:r>
              <a:rPr lang="fr-FR" sz="1000" i="1" dirty="0"/>
              <a:t> : </a:t>
            </a:r>
            <a:r>
              <a:rPr lang="fr-FR" sz="1000" i="1" dirty="0" err="1"/>
              <a:t>phosphoribosyl</a:t>
            </a:r>
            <a:r>
              <a:rPr lang="fr-FR" sz="1000" i="1" dirty="0"/>
              <a:t> pyrophosphate ; </a:t>
            </a:r>
            <a:r>
              <a:rPr lang="fr-FR" sz="1000" b="1" i="1" dirty="0"/>
              <a:t>PRA</a:t>
            </a:r>
            <a:r>
              <a:rPr lang="fr-FR" sz="1000" i="1" dirty="0"/>
              <a:t> : 5-</a:t>
            </a:r>
            <a:r>
              <a:rPr lang="fr-FR" sz="1000" i="1" dirty="0" err="1"/>
              <a:t>phosphoribosylamine</a:t>
            </a:r>
            <a:r>
              <a:rPr lang="fr-FR" sz="1000" i="1" dirty="0"/>
              <a:t> ; </a:t>
            </a:r>
            <a:r>
              <a:rPr lang="fr-FR" sz="1000" b="1" i="1" dirty="0"/>
              <a:t>GAR</a:t>
            </a:r>
            <a:r>
              <a:rPr lang="fr-FR" sz="1000" i="1" dirty="0"/>
              <a:t> : </a:t>
            </a:r>
            <a:r>
              <a:rPr lang="fr-FR" sz="1000" i="1" dirty="0" err="1"/>
              <a:t>glycinamide</a:t>
            </a:r>
            <a:r>
              <a:rPr lang="fr-FR" sz="1000" i="1" dirty="0"/>
              <a:t> </a:t>
            </a:r>
            <a:r>
              <a:rPr lang="fr-FR" sz="1000" i="1" dirty="0" err="1"/>
              <a:t>ribotide</a:t>
            </a:r>
            <a:r>
              <a:rPr lang="fr-FR" sz="1000" i="1" dirty="0"/>
              <a:t> ; </a:t>
            </a:r>
            <a:r>
              <a:rPr lang="fr-FR" sz="1000" b="1" i="1" dirty="0"/>
              <a:t>FGAR</a:t>
            </a:r>
            <a:r>
              <a:rPr lang="fr-FR" sz="1000" i="1" dirty="0"/>
              <a:t> : </a:t>
            </a:r>
            <a:r>
              <a:rPr lang="fr-FR" sz="1000" i="1" dirty="0" err="1"/>
              <a:t>formyl</a:t>
            </a:r>
            <a:r>
              <a:rPr lang="fr-FR" sz="1000" i="1" dirty="0"/>
              <a:t> </a:t>
            </a:r>
            <a:r>
              <a:rPr lang="fr-FR" sz="1000" i="1" dirty="0" err="1"/>
              <a:t>glycinamide</a:t>
            </a:r>
            <a:r>
              <a:rPr lang="fr-FR" sz="1000" i="1" dirty="0"/>
              <a:t> </a:t>
            </a:r>
            <a:r>
              <a:rPr lang="fr-FR" sz="1000" i="1" dirty="0" err="1"/>
              <a:t>ribotide</a:t>
            </a:r>
            <a:r>
              <a:rPr lang="fr-FR" sz="1000" i="1" dirty="0"/>
              <a:t> ; </a:t>
            </a:r>
            <a:r>
              <a:rPr lang="fr-FR" sz="1000" b="1" i="1" dirty="0"/>
              <a:t>FGAM</a:t>
            </a:r>
            <a:r>
              <a:rPr lang="fr-FR" sz="1000" i="1" dirty="0"/>
              <a:t> : </a:t>
            </a:r>
            <a:r>
              <a:rPr lang="fr-FR" sz="1000" i="1" dirty="0" err="1"/>
              <a:t>formyl</a:t>
            </a:r>
            <a:r>
              <a:rPr lang="fr-FR" sz="1000" i="1" dirty="0"/>
              <a:t> </a:t>
            </a:r>
            <a:r>
              <a:rPr lang="fr-FR" sz="1000" i="1" dirty="0" err="1"/>
              <a:t>glycinamidine</a:t>
            </a:r>
            <a:r>
              <a:rPr lang="fr-FR" sz="1000" i="1" dirty="0"/>
              <a:t> </a:t>
            </a:r>
            <a:r>
              <a:rPr lang="fr-FR" sz="1000" i="1" dirty="0" err="1"/>
              <a:t>ribotide</a:t>
            </a:r>
            <a:r>
              <a:rPr lang="fr-FR" sz="1000" i="1" dirty="0"/>
              <a:t> ; </a:t>
            </a:r>
            <a:r>
              <a:rPr lang="fr-FR" sz="1000" b="1" i="1" dirty="0"/>
              <a:t>AIR</a:t>
            </a:r>
            <a:r>
              <a:rPr lang="fr-FR" sz="1000" i="1" dirty="0"/>
              <a:t> : </a:t>
            </a:r>
            <a:r>
              <a:rPr lang="fr-FR" sz="1000" i="1" dirty="0" err="1"/>
              <a:t>phosphoribosyl</a:t>
            </a:r>
            <a:r>
              <a:rPr lang="fr-FR" sz="1000" i="1" dirty="0"/>
              <a:t> </a:t>
            </a:r>
            <a:r>
              <a:rPr lang="fr-FR" sz="1000" i="1" dirty="0" err="1"/>
              <a:t>aminoimidazole</a:t>
            </a:r>
            <a:r>
              <a:rPr lang="fr-FR" sz="1000" i="1" dirty="0"/>
              <a:t> ;</a:t>
            </a:r>
            <a:r>
              <a:rPr lang="fr-FR" sz="1000" b="1" i="1" dirty="0"/>
              <a:t>CAIR</a:t>
            </a:r>
            <a:r>
              <a:rPr lang="fr-FR" sz="1000" i="1" dirty="0"/>
              <a:t> : 5- </a:t>
            </a:r>
            <a:r>
              <a:rPr lang="fr-FR" sz="1000" i="1" dirty="0" err="1"/>
              <a:t>amino</a:t>
            </a:r>
            <a:r>
              <a:rPr lang="fr-FR" sz="1000" i="1" dirty="0"/>
              <a:t> 4- </a:t>
            </a:r>
            <a:r>
              <a:rPr lang="fr-FR" sz="1000" i="1" dirty="0" err="1"/>
              <a:t>carboxyimidazole</a:t>
            </a:r>
            <a:r>
              <a:rPr lang="fr-FR" sz="1000" i="1" dirty="0"/>
              <a:t> </a:t>
            </a:r>
            <a:r>
              <a:rPr lang="fr-FR" sz="1000" i="1" dirty="0" err="1"/>
              <a:t>ribotide</a:t>
            </a:r>
            <a:r>
              <a:rPr lang="fr-FR" sz="1000" i="1" dirty="0"/>
              <a:t> ; </a:t>
            </a:r>
            <a:r>
              <a:rPr lang="fr-FR" sz="1000" b="1" i="1" dirty="0"/>
              <a:t>SAICAR</a:t>
            </a:r>
            <a:r>
              <a:rPr lang="fr-FR" sz="1000" i="1" dirty="0"/>
              <a:t> : 5-</a:t>
            </a:r>
            <a:r>
              <a:rPr lang="fr-FR" sz="1000" i="1" dirty="0" err="1"/>
              <a:t>amino</a:t>
            </a:r>
            <a:r>
              <a:rPr lang="fr-FR" sz="1000" i="1" dirty="0"/>
              <a:t> 4-</a:t>
            </a:r>
            <a:r>
              <a:rPr lang="fr-FR" sz="1000" i="1" dirty="0" err="1"/>
              <a:t>succinocarboxyimidazole</a:t>
            </a:r>
            <a:r>
              <a:rPr lang="fr-FR" sz="1000" i="1" dirty="0"/>
              <a:t> </a:t>
            </a:r>
            <a:r>
              <a:rPr lang="fr-FR" sz="1000" i="1" dirty="0" err="1"/>
              <a:t>ribotide</a:t>
            </a:r>
            <a:r>
              <a:rPr lang="fr-FR" sz="1000" i="1" dirty="0"/>
              <a:t> ; </a:t>
            </a:r>
            <a:r>
              <a:rPr lang="fr-FR" sz="1000" b="1" i="1" dirty="0"/>
              <a:t>AICAR</a:t>
            </a:r>
            <a:r>
              <a:rPr lang="fr-FR" sz="1000" i="1" dirty="0"/>
              <a:t> : 5-</a:t>
            </a:r>
            <a:r>
              <a:rPr lang="fr-FR" sz="1000" i="1" dirty="0" err="1"/>
              <a:t>amino</a:t>
            </a:r>
            <a:r>
              <a:rPr lang="fr-FR" sz="1000" i="1" dirty="0"/>
              <a:t> 4-</a:t>
            </a:r>
            <a:r>
              <a:rPr lang="fr-FR" sz="1000" i="1" dirty="0" err="1"/>
              <a:t>carboxamide</a:t>
            </a:r>
            <a:r>
              <a:rPr lang="fr-FR" sz="1000" i="1" dirty="0"/>
              <a:t> imidazole </a:t>
            </a:r>
            <a:r>
              <a:rPr lang="fr-FR" sz="1000" i="1" dirty="0" err="1"/>
              <a:t>ribotide</a:t>
            </a:r>
            <a:r>
              <a:rPr lang="fr-FR" sz="1000" i="1" dirty="0"/>
              <a:t> ; </a:t>
            </a:r>
            <a:r>
              <a:rPr lang="fr-FR" sz="1000" b="1" i="1" dirty="0"/>
              <a:t>FAICAR</a:t>
            </a:r>
            <a:r>
              <a:rPr lang="fr-FR" sz="1000" i="1" dirty="0"/>
              <a:t> : 5-</a:t>
            </a:r>
            <a:r>
              <a:rPr lang="fr-FR" sz="1000" i="1" dirty="0" err="1"/>
              <a:t>formamido</a:t>
            </a:r>
            <a:r>
              <a:rPr lang="fr-FR" sz="1000" i="1" dirty="0"/>
              <a:t> 4-</a:t>
            </a:r>
            <a:r>
              <a:rPr lang="fr-FR" sz="1000" i="1" dirty="0" err="1"/>
              <a:t>carboxamide</a:t>
            </a:r>
            <a:r>
              <a:rPr lang="fr-FR" sz="1000" i="1" dirty="0"/>
              <a:t> imidazole </a:t>
            </a:r>
            <a:r>
              <a:rPr lang="fr-FR" sz="1000" i="1" dirty="0" err="1"/>
              <a:t>ribotide</a:t>
            </a:r>
            <a:r>
              <a:rPr lang="fr-FR" sz="1000" i="1" dirty="0"/>
              <a:t> ; </a:t>
            </a:r>
            <a:r>
              <a:rPr lang="fr-FR" sz="1000" b="1" i="1" dirty="0"/>
              <a:t>IMP</a:t>
            </a:r>
            <a:r>
              <a:rPr lang="fr-FR" sz="1000" i="1" dirty="0"/>
              <a:t> : </a:t>
            </a:r>
            <a:r>
              <a:rPr lang="fr-FR" sz="1000" i="1" dirty="0" err="1"/>
              <a:t>inosine</a:t>
            </a:r>
            <a:r>
              <a:rPr lang="fr-FR" sz="1000" i="1" dirty="0"/>
              <a:t> </a:t>
            </a:r>
            <a:r>
              <a:rPr lang="fr-FR" sz="1000" i="1" dirty="0" err="1"/>
              <a:t>monophosphate</a:t>
            </a:r>
            <a:r>
              <a:rPr lang="fr-FR" sz="1000" i="1" dirty="0"/>
              <a:t> ; </a:t>
            </a:r>
            <a:r>
              <a:rPr lang="fr-FR" sz="1000" b="1" i="1" dirty="0"/>
              <a:t>ADS</a:t>
            </a:r>
            <a:r>
              <a:rPr lang="fr-FR" sz="1000" i="1" dirty="0"/>
              <a:t> : </a:t>
            </a:r>
            <a:r>
              <a:rPr lang="fr-FR" sz="1000" i="1" dirty="0" err="1"/>
              <a:t>adénylo</a:t>
            </a:r>
            <a:r>
              <a:rPr lang="fr-FR" sz="1000" i="1" dirty="0"/>
              <a:t> </a:t>
            </a:r>
            <a:r>
              <a:rPr lang="fr-FR" sz="1000" i="1" dirty="0" err="1"/>
              <a:t>succinate</a:t>
            </a:r>
            <a:r>
              <a:rPr lang="fr-FR" sz="1000" i="1" dirty="0"/>
              <a:t> ; </a:t>
            </a:r>
            <a:r>
              <a:rPr lang="fr-FR" sz="1000" b="1" i="1" dirty="0"/>
              <a:t>AMP</a:t>
            </a:r>
            <a:r>
              <a:rPr lang="fr-FR" sz="1000" i="1" dirty="0"/>
              <a:t> : adénosine </a:t>
            </a:r>
            <a:r>
              <a:rPr lang="fr-FR" sz="1000" i="1" dirty="0" err="1"/>
              <a:t>monophosphate</a:t>
            </a:r>
            <a:r>
              <a:rPr lang="fr-FR" sz="1000" i="1" dirty="0"/>
              <a:t> ; </a:t>
            </a:r>
            <a:r>
              <a:rPr lang="fr-FR" sz="1000" b="1" i="1" dirty="0"/>
              <a:t>ATP</a:t>
            </a:r>
            <a:r>
              <a:rPr lang="fr-FR" sz="1000" i="1" dirty="0"/>
              <a:t> : adénosine triphosphate.</a:t>
            </a:r>
            <a:endParaRPr lang="fr-FR" sz="1000" dirty="0"/>
          </a:p>
        </p:txBody>
      </p:sp>
      <p:sp>
        <p:nvSpPr>
          <p:cNvPr id="88" name="ZoneTexte 87"/>
          <p:cNvSpPr txBox="1"/>
          <p:nvPr/>
        </p:nvSpPr>
        <p:spPr>
          <a:xfrm>
            <a:off x="2798373" y="118758"/>
            <a:ext cx="3547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Chaîne de biosynthèse de l’adénine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6aac038c0114513695e9f50de2b4cfe516bf0bb"/>
</p:tagLst>
</file>

<file path=ppt/theme/theme1.xml><?xml version="1.0" encoding="utf-8"?>
<a:theme xmlns:a="http://schemas.openxmlformats.org/drawingml/2006/main" name="Basiqu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que" id="{9602E5DC-1183-4233-8425-460FA6DCA1CE}" vid="{136C6DE5-6933-45C3-95DC-FDF476F7D6D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Basique</Template>
  <TotalTime>0</TotalTime>
  <Words>146</Words>
  <Application>Microsoft Office PowerPoint</Application>
  <PresentationFormat>Affichage à l'écran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Basique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Guili</dc:creator>
  <cp:lastModifiedBy>Vincent Guili</cp:lastModifiedBy>
  <cp:revision>2</cp:revision>
  <dcterms:created xsi:type="dcterms:W3CDTF">2023-01-26T22:37:43Z</dcterms:created>
  <dcterms:modified xsi:type="dcterms:W3CDTF">2023-01-26T22:38:23Z</dcterms:modified>
</cp:coreProperties>
</file>