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8" r:id="rId3"/>
    <p:sldId id="258" r:id="rId4"/>
    <p:sldId id="260" r:id="rId5"/>
    <p:sldId id="261" r:id="rId6"/>
    <p:sldId id="262" r:id="rId7"/>
    <p:sldId id="264" r:id="rId8"/>
    <p:sldId id="280" r:id="rId9"/>
    <p:sldId id="287" r:id="rId10"/>
    <p:sldId id="288" r:id="rId11"/>
    <p:sldId id="284" r:id="rId12"/>
    <p:sldId id="282" r:id="rId13"/>
    <p:sldId id="283" r:id="rId14"/>
    <p:sldId id="276" r:id="rId15"/>
    <p:sldId id="279" r:id="rId16"/>
    <p:sldId id="268" r:id="rId17"/>
    <p:sldId id="281" r:id="rId18"/>
    <p:sldId id="285" r:id="rId19"/>
    <p:sldId id="289" r:id="rId20"/>
    <p:sldId id="290" r:id="rId21"/>
    <p:sldId id="286" r:id="rId22"/>
    <p:sldId id="274" r:id="rId23"/>
  </p:sldIdLst>
  <p:sldSz cx="9144000" cy="6858000" type="screen4x3"/>
  <p:notesSz cx="6858000" cy="9144000"/>
  <p:custDataLst>
    <p:tags r:id="rId25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121038"/>
    <a:srgbClr val="0B0147"/>
    <a:srgbClr val="1E2442"/>
    <a:srgbClr val="070129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4" autoAdjust="0"/>
    <p:restoredTop sz="90307" autoAdjust="0"/>
  </p:normalViewPr>
  <p:slideViewPr>
    <p:cSldViewPr snapToGrid="0">
      <p:cViewPr>
        <p:scale>
          <a:sx n="100" d="100"/>
          <a:sy n="100" d="100"/>
        </p:scale>
        <p:origin x="-91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0CB42-DA75-4BAC-A228-C83F51BBCA8D}" type="datetimeFigureOut">
              <a:rPr lang="fr-FR" smtClean="0"/>
              <a:t>18/05/2014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AD57C-A596-4C48-B8A3-56558A625B22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AD57C-A596-4C48-B8A3-56558A625B22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AD57C-A596-4C48-B8A3-56558A625B22}" type="slidenum">
              <a:rPr lang="fr-FR" smtClean="0"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AD57C-A596-4C48-B8A3-56558A625B22}" type="slidenum">
              <a:rPr lang="fr-FR" smtClean="0"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AD57C-A596-4C48-B8A3-56558A625B22}" type="slidenum">
              <a:rPr lang="fr-FR" smtClean="0"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AD57C-A596-4C48-B8A3-56558A625B22}" type="slidenum">
              <a:rPr lang="fr-FR" smtClean="0"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AD57C-A596-4C48-B8A3-56558A625B22}" type="slidenum">
              <a:rPr lang="fr-FR" smtClean="0"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AD57C-A596-4C48-B8A3-56558A625B22}" type="slidenum">
              <a:rPr lang="fr-FR" smtClean="0"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AD57C-A596-4C48-B8A3-56558A625B22}" type="slidenum">
              <a:rPr lang="fr-FR" smtClean="0"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AD57C-A596-4C48-B8A3-56558A625B22}" type="slidenum">
              <a:rPr lang="fr-FR" smtClean="0"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AD57C-A596-4C48-B8A3-56558A625B22}" type="slidenum">
              <a:rPr lang="fr-FR" smtClean="0"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AD57C-A596-4C48-B8A3-56558A625B22}" type="slidenum">
              <a:rPr lang="fr-FR" smtClean="0"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AD57C-A596-4C48-B8A3-56558A625B22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AD57C-A596-4C48-B8A3-56558A625B22}" type="slidenum">
              <a:rPr lang="fr-FR" smtClean="0"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AD57C-A596-4C48-B8A3-56558A625B22}" type="slidenum">
              <a:rPr lang="fr-FR" smtClean="0"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AD57C-A596-4C48-B8A3-56558A625B22}" type="slidenum">
              <a:rPr lang="fr-FR" smtClean="0"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AD57C-A596-4C48-B8A3-56558A625B22}" type="slidenum">
              <a:rPr lang="fr-FR" smtClean="0"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AD57C-A596-4C48-B8A3-56558A625B22}" type="slidenum">
              <a:rPr lang="fr-FR" smtClean="0"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AD57C-A596-4C48-B8A3-56558A625B22}" type="slidenum">
              <a:rPr lang="fr-FR" smtClean="0"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AD57C-A596-4C48-B8A3-56558A625B22}" type="slidenum">
              <a:rPr lang="fr-FR" smtClean="0"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AD57C-A596-4C48-B8A3-56558A625B22}" type="slidenum">
              <a:rPr lang="fr-FR" smtClean="0"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AD57C-A596-4C48-B8A3-56558A625B22}" type="slidenum">
              <a:rPr lang="fr-FR" smtClean="0"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AD57C-A596-4C48-B8A3-56558A625B22}" type="slidenum">
              <a:rPr lang="fr-FR" smtClean="0"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95E4-E971-4632-979A-F8C89DAF3493}" type="datetimeFigureOut">
              <a:rPr lang="fr-FR"/>
              <a:pPr>
                <a:defRPr/>
              </a:pPr>
              <a:t>18/05/2014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0561C-CCAC-4801-9C65-DBDD99FE44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EDF84-AE20-41CD-B0E8-266331DCEBDA}" type="datetimeFigureOut">
              <a:rPr lang="fr-FR"/>
              <a:pPr>
                <a:defRPr/>
              </a:pPr>
              <a:t>18/05/2014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77CBE-496F-4DD4-B020-A72EA0FD9D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DD8DC-B052-463E-A388-059ADFEF9C41}" type="datetimeFigureOut">
              <a:rPr lang="fr-FR"/>
              <a:pPr>
                <a:defRPr/>
              </a:pPr>
              <a:t>18/05/2014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B153-F158-414B-B0F4-4D2A72EE9F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E1D97-A0FB-4C66-80F8-92904B36FFEE}" type="datetimeFigureOut">
              <a:rPr lang="fr-FR"/>
              <a:pPr>
                <a:defRPr/>
              </a:pPr>
              <a:t>18/05/2014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5C34B-2BC6-403E-A94C-90C4DDFD2E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83694-6D66-4DA8-9F9B-7A66E983BFB5}" type="datetimeFigureOut">
              <a:rPr lang="fr-FR"/>
              <a:pPr>
                <a:defRPr/>
              </a:pPr>
              <a:t>18/05/2014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183AF-2F5E-4847-B85D-122C65D90B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376E1-F956-4FFA-BC63-FE8A8972ADD1}" type="datetimeFigureOut">
              <a:rPr lang="fr-FR"/>
              <a:pPr>
                <a:defRPr/>
              </a:pPr>
              <a:t>18/05/2014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CEB3D-2BEE-4F99-B69C-241AABC37E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B5416-12F5-4EB6-81F2-40A27447AF15}" type="datetimeFigureOut">
              <a:rPr lang="fr-FR"/>
              <a:pPr>
                <a:defRPr/>
              </a:pPr>
              <a:t>18/05/2014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AB925-C8B4-4620-8CEB-F7FDE62924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AE024-1A43-4975-9D77-8BB6106B04FF}" type="datetimeFigureOut">
              <a:rPr lang="fr-FR"/>
              <a:pPr>
                <a:defRPr/>
              </a:pPr>
              <a:t>18/05/2014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1F623-DE23-43D2-81BD-21D1773AF8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4262A-2CEB-4792-81AE-ABDF7F709C9F}" type="datetimeFigureOut">
              <a:rPr lang="fr-FR"/>
              <a:pPr>
                <a:defRPr/>
              </a:pPr>
              <a:t>18/05/2014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78361-4ADB-446B-8274-C7555B3A0F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5230A-5D21-4F1C-9433-D9B13294D220}" type="datetimeFigureOut">
              <a:rPr lang="fr-FR"/>
              <a:pPr>
                <a:defRPr/>
              </a:pPr>
              <a:t>18/05/2014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7521-3ACB-489F-A921-643ABC222D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D96E0-6EF5-4195-A165-90EE916FFAF0}" type="datetimeFigureOut">
              <a:rPr lang="fr-FR"/>
              <a:pPr>
                <a:defRPr/>
              </a:pPr>
              <a:t>18/05/2014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A72A3-D07F-48CF-BDD3-861518FA49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6C11B7-430C-4163-899E-F92FEFF48605}" type="datetimeFigureOut">
              <a:rPr lang="fr-FR"/>
              <a:pPr>
                <a:defRPr/>
              </a:pPr>
              <a:t>18/05/2014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A42E32-7867-43D2-8434-CA51F2BC15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4.jpeg"/><Relationship Id="rId3" Type="http://schemas.openxmlformats.org/officeDocument/2006/relationships/image" Target="../media/image2.jpeg"/><Relationship Id="rId7" Type="http://schemas.openxmlformats.org/officeDocument/2006/relationships/image" Target="../media/image31.jpeg"/><Relationship Id="rId12" Type="http://schemas.openxmlformats.org/officeDocument/2006/relationships/hyperlink" Target="http://modelisationsvt.free.fr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hyperlink" Target="http://www.vensim.com/" TargetMode="External"/><Relationship Id="rId5" Type="http://schemas.openxmlformats.org/officeDocument/2006/relationships/image" Target="../media/image29.png"/><Relationship Id="rId10" Type="http://schemas.openxmlformats.org/officeDocument/2006/relationships/image" Target="../media/image33.jpeg"/><Relationship Id="rId4" Type="http://schemas.openxmlformats.org/officeDocument/2006/relationships/hyperlink" Target="http://tinyurl.com/planet-terre" TargetMode="External"/><Relationship Id="rId9" Type="http://schemas.openxmlformats.org/officeDocument/2006/relationships/hyperlink" Target="http://acces.inrp.fr/acces/terre/CCCIC/outils/vensi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insons_Gould.jpg"/>
          <p:cNvPicPr>
            <a:picLocks noChangeAspect="1"/>
          </p:cNvPicPr>
          <p:nvPr/>
        </p:nvPicPr>
        <p:blipFill>
          <a:blip r:embed="rId3" cstate="print">
            <a:lum bright="40000"/>
          </a:blip>
          <a:stretch>
            <a:fillRect/>
          </a:stretch>
        </p:blipFill>
        <p:spPr>
          <a:xfrm>
            <a:off x="-42237" y="632013"/>
            <a:ext cx="9280366" cy="527124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051" name="ZoneTexte 3"/>
          <p:cNvSpPr txBox="1">
            <a:spLocks noChangeArrowheads="1"/>
          </p:cNvSpPr>
          <p:nvPr/>
        </p:nvSpPr>
        <p:spPr bwMode="auto">
          <a:xfrm>
            <a:off x="1057275" y="1422400"/>
            <a:ext cx="702945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3200" b="1">
                <a:latin typeface="Calibri" pitchFamily="34" charset="0"/>
              </a:rPr>
              <a:t>Modélisation de l’évolution des Pinsons </a:t>
            </a:r>
          </a:p>
          <a:p>
            <a:pPr algn="ctr"/>
            <a:r>
              <a:rPr lang="fr-FR" sz="3200" b="1">
                <a:latin typeface="Calibri" pitchFamily="34" charset="0"/>
              </a:rPr>
              <a:t>de l’île Daphne Major (Galapagos) </a:t>
            </a:r>
            <a:endParaRPr lang="fr-FR" sz="3200">
              <a:latin typeface="Calibri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3200" b="1">
                <a:latin typeface="Calibri" pitchFamily="34" charset="0"/>
              </a:rPr>
              <a:t>avec le logiciel Vensim PLE</a:t>
            </a:r>
            <a:endParaRPr lang="fr-FR" sz="3200">
              <a:latin typeface="Calibri" pitchFamily="34" charset="0"/>
            </a:endParaRPr>
          </a:p>
          <a:p>
            <a:pPr algn="ctr"/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insons_Gould-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82" y="96819"/>
            <a:ext cx="1935948" cy="109997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1903413" y="500063"/>
            <a:ext cx="64611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Critères 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de construction des modèles </a:t>
            </a:r>
            <a:endParaRPr lang="fr-FR" sz="32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d’évolution des Pinsons</a:t>
            </a:r>
            <a:endParaRPr lang="fr-FR" sz="32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ZoneTexte 63"/>
          <p:cNvSpPr txBox="1">
            <a:spLocks noChangeArrowheads="1"/>
          </p:cNvSpPr>
          <p:nvPr/>
        </p:nvSpPr>
        <p:spPr bwMode="auto">
          <a:xfrm>
            <a:off x="225425" y="1824038"/>
            <a:ext cx="891857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Symbol" pitchFamily="18" charset="2"/>
              <a:buChar char="Þ"/>
              <a:defRPr/>
            </a:pPr>
            <a:r>
              <a:rPr lang="fr-FR" dirty="0">
                <a:latin typeface="Calibri" pitchFamily="34" charset="0"/>
              </a:rPr>
              <a:t> effectifs de départ correspondants à ceux comptés sur l’île</a:t>
            </a:r>
          </a:p>
          <a:p>
            <a:pPr>
              <a:buFont typeface="Symbol" pitchFamily="18" charset="2"/>
              <a:buChar char="Þ"/>
              <a:defRPr/>
            </a:pPr>
            <a:r>
              <a:rPr lang="fr-FR" dirty="0">
                <a:latin typeface="Calibri" pitchFamily="34" charset="0"/>
              </a:rPr>
              <a:t> durée de la simulation conforme à la durée de l’évènement de sélection</a:t>
            </a:r>
          </a:p>
          <a:p>
            <a:pPr>
              <a:defRPr/>
            </a:pPr>
            <a:r>
              <a:rPr lang="fr-FR" dirty="0">
                <a:latin typeface="Calibri" pitchFamily="34" charset="0"/>
              </a:rPr>
              <a:t>      observée sur le terrain (5 trimestres)</a:t>
            </a:r>
          </a:p>
          <a:p>
            <a:pPr>
              <a:buFont typeface="Symbol" pitchFamily="18" charset="2"/>
              <a:buChar char="Þ"/>
              <a:defRPr/>
            </a:pPr>
            <a:endParaRPr lang="fr-FR" dirty="0">
              <a:latin typeface="Calibri" pitchFamily="34" charset="0"/>
            </a:endParaRPr>
          </a:p>
          <a:p>
            <a:pPr>
              <a:defRPr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MAIS :</a:t>
            </a:r>
          </a:p>
          <a:p>
            <a:pPr>
              <a:buFont typeface="Symbol" pitchFamily="18" charset="2"/>
              <a:buChar char="Þ"/>
              <a:defRPr/>
            </a:pPr>
            <a:r>
              <a:rPr lang="fr-FR" dirty="0">
                <a:latin typeface="Calibri" pitchFamily="34" charset="0"/>
              </a:rPr>
              <a:t> conversion directe des graines en pinsons (1 graine devient 1 pinson)</a:t>
            </a:r>
          </a:p>
          <a:p>
            <a:pPr>
              <a:buFont typeface="Symbol" pitchFamily="18" charset="2"/>
              <a:buChar char="Þ"/>
              <a:defRPr/>
            </a:pPr>
            <a:r>
              <a:rPr lang="fr-FR" dirty="0">
                <a:latin typeface="Calibri" pitchFamily="34" charset="0"/>
              </a:rPr>
              <a:t> définition empirique des équations de production végétale 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dirty="0">
                <a:latin typeface="Calibri" pitchFamily="34" charset="0"/>
              </a:rPr>
              <a:t> la production de petites graines est une fonction exponentielle de la quantité d’eau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dirty="0">
                <a:latin typeface="Calibri" pitchFamily="34" charset="0"/>
              </a:rPr>
              <a:t> la production de grosses graines est une fonction linéaire de la quantité d’eau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dirty="0">
                <a:latin typeface="Calibri" pitchFamily="34" charset="0"/>
              </a:rPr>
              <a:t> la quantité d’eau initiale est fixée à 100 ; sécheresse à 0</a:t>
            </a:r>
          </a:p>
          <a:p>
            <a:pPr lvl="1">
              <a:buFont typeface="Arial" pitchFamily="34" charset="0"/>
              <a:buChar char="•"/>
              <a:defRPr/>
            </a:pPr>
            <a:endParaRPr lang="fr-FR" dirty="0">
              <a:latin typeface="Calibri" pitchFamily="34" charset="0"/>
            </a:endParaRPr>
          </a:p>
          <a:p>
            <a:pPr lvl="1">
              <a:defRPr/>
            </a:pPr>
            <a:r>
              <a:rPr lang="fr-FR" dirty="0">
                <a:latin typeface="+mj-lt"/>
              </a:rPr>
              <a:t>Il est important de noter qu’en raison de ces partis pris, les modèles ne sont pas strictement scientifiques, mais sont plutôt à voir comme des outils à visée pédagogique.</a:t>
            </a:r>
          </a:p>
          <a:p>
            <a:pPr lvl="1">
              <a:buFont typeface="Arial" pitchFamily="34" charset="0"/>
              <a:buChar char="•"/>
              <a:defRPr/>
            </a:pPr>
            <a:endParaRPr lang="fr-FR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3" y="1641475"/>
            <a:ext cx="8901112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 descr="Pinsons_Gould-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682" y="96819"/>
            <a:ext cx="1935948" cy="109997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242" name="ZoneTexte 3"/>
          <p:cNvSpPr txBox="1">
            <a:spLocks noChangeArrowheads="1"/>
          </p:cNvSpPr>
          <p:nvPr/>
        </p:nvSpPr>
        <p:spPr bwMode="auto">
          <a:xfrm>
            <a:off x="252413" y="500063"/>
            <a:ext cx="8639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Modélisation de l’évènement de sélection de 1977</a:t>
            </a:r>
          </a:p>
        </p:txBody>
      </p:sp>
      <p:sp>
        <p:nvSpPr>
          <p:cNvPr id="12293" name="ZoneTexte 5"/>
          <p:cNvSpPr txBox="1">
            <a:spLocks noChangeArrowheads="1"/>
          </p:cNvSpPr>
          <p:nvPr/>
        </p:nvSpPr>
        <p:spPr bwMode="auto">
          <a:xfrm>
            <a:off x="200025" y="6229350"/>
            <a:ext cx="4583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Fichier :        </a:t>
            </a:r>
            <a:r>
              <a:rPr lang="fr-FR" b="1"/>
              <a:t>PinsonsGalapagos1977.mdl</a:t>
            </a:r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9688" y="6257925"/>
            <a:ext cx="2428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Pinsons_Gould-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82" y="96819"/>
            <a:ext cx="1935948" cy="109997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242" name="ZoneTexte 3"/>
          <p:cNvSpPr txBox="1">
            <a:spLocks noChangeArrowheads="1"/>
          </p:cNvSpPr>
          <p:nvPr/>
        </p:nvSpPr>
        <p:spPr bwMode="auto">
          <a:xfrm>
            <a:off x="2835275" y="500063"/>
            <a:ext cx="4560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Le modèle : version élèves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" y="2266950"/>
            <a:ext cx="7564438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ZoneTexte 6"/>
          <p:cNvSpPr txBox="1">
            <a:spLocks noChangeArrowheads="1"/>
          </p:cNvSpPr>
          <p:nvPr/>
        </p:nvSpPr>
        <p:spPr bwMode="auto">
          <a:xfrm>
            <a:off x="200025" y="6229350"/>
            <a:ext cx="472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Fichier :        </a:t>
            </a:r>
            <a:r>
              <a:rPr lang="fr-FR" b="1"/>
              <a:t>PinsonsGalapagos1977b.mdl</a:t>
            </a:r>
          </a:p>
        </p:txBody>
      </p:sp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9688" y="6257925"/>
            <a:ext cx="2428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" y="1595438"/>
            <a:ext cx="89439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Pinsons_Gould-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682" y="96819"/>
            <a:ext cx="1935948" cy="109997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2835275" y="500063"/>
            <a:ext cx="4560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Le modèle : version élèves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63" y="1509713"/>
            <a:ext cx="90582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3"/>
          <p:cNvSpPr txBox="1">
            <a:spLocks noChangeArrowheads="1"/>
          </p:cNvSpPr>
          <p:nvPr/>
        </p:nvSpPr>
        <p:spPr bwMode="auto">
          <a:xfrm>
            <a:off x="1920875" y="500063"/>
            <a:ext cx="5838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L’évènement de sélection de 1977</a:t>
            </a:r>
          </a:p>
        </p:txBody>
      </p:sp>
      <p:sp>
        <p:nvSpPr>
          <p:cNvPr id="15363" name="ZoneTexte 8"/>
          <p:cNvSpPr txBox="1">
            <a:spLocks noChangeArrowheads="1"/>
          </p:cNvSpPr>
          <p:nvPr/>
        </p:nvSpPr>
        <p:spPr bwMode="auto">
          <a:xfrm>
            <a:off x="588963" y="1300163"/>
            <a:ext cx="819943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>
                <a:latin typeface="Calibri" pitchFamily="34" charset="0"/>
              </a:rPr>
              <a:t>Les pinsons à gros becs ont relativement plus de nourriture, donc ils survivent mieux</a:t>
            </a:r>
          </a:p>
          <a:p>
            <a:pPr>
              <a:buFont typeface="Wingdings" pitchFamily="2" charset="2"/>
              <a:buChar char="§"/>
            </a:pPr>
            <a:r>
              <a:rPr lang="fr-FR">
                <a:latin typeface="Calibri" pitchFamily="34" charset="0"/>
              </a:rPr>
              <a:t> La taille du bec étant un caractère héréditaire, leur descendance a un gros bec</a:t>
            </a:r>
          </a:p>
        </p:txBody>
      </p:sp>
      <p:sp>
        <p:nvSpPr>
          <p:cNvPr id="15364" name="ZoneTexte 9"/>
          <p:cNvSpPr txBox="1">
            <a:spLocks noChangeArrowheads="1"/>
          </p:cNvSpPr>
          <p:nvPr/>
        </p:nvSpPr>
        <p:spPr bwMode="auto">
          <a:xfrm>
            <a:off x="1250950" y="5795963"/>
            <a:ext cx="6515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accent2"/>
                </a:solidFill>
                <a:latin typeface="Calibri" pitchFamily="34" charset="0"/>
              </a:rPr>
              <a:t>=&gt; Il s’est donc produit une évolution de la population de pinsons, </a:t>
            </a:r>
          </a:p>
          <a:p>
            <a:r>
              <a:rPr lang="fr-FR" b="1">
                <a:solidFill>
                  <a:schemeClr val="accent2"/>
                </a:solidFill>
                <a:latin typeface="Calibri" pitchFamily="34" charset="0"/>
              </a:rPr>
              <a:t>      par sélection liée aux conditions du milieu</a:t>
            </a:r>
          </a:p>
        </p:txBody>
      </p:sp>
      <p:sp>
        <p:nvSpPr>
          <p:cNvPr id="21" name="Flèche droite 20"/>
          <p:cNvSpPr/>
          <p:nvPr/>
        </p:nvSpPr>
        <p:spPr>
          <a:xfrm>
            <a:off x="3792538" y="3246438"/>
            <a:ext cx="3052762" cy="71278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sécheresse</a:t>
            </a:r>
          </a:p>
        </p:txBody>
      </p:sp>
      <p:pic>
        <p:nvPicPr>
          <p:cNvPr id="15366" name="Image 21" descr="GfortisPetitBe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2850" y="3556000"/>
            <a:ext cx="52228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Image 25" descr="GfortisGrosBe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3084513"/>
            <a:ext cx="5207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Image 27" descr="GfortisPetitBec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3925" y="2470150"/>
            <a:ext cx="522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Image 28" descr="GfortisPetitBe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7675" y="2565400"/>
            <a:ext cx="52228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Image 29" descr="GfortisPetitBe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3088" y="3040063"/>
            <a:ext cx="522287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Image 30" descr="GfortisPetitBe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0" y="3246438"/>
            <a:ext cx="522288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Image 31" descr="GfortisPetitBe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9713" y="4084638"/>
            <a:ext cx="522287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Image 32" descr="GfortisPetitBe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0" y="3927475"/>
            <a:ext cx="52228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Image 33" descr="GfortisPetitBe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6875" y="2627313"/>
            <a:ext cx="522288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Image 34" descr="GfortisPetitBe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9825" y="2941638"/>
            <a:ext cx="522288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Image 35" descr="GfortisPetitBe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663" y="3941763"/>
            <a:ext cx="522287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Image 36" descr="GfortisPetitBe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00" y="4497388"/>
            <a:ext cx="522288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Image 37" descr="GfortisPetitBec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1975" y="4394200"/>
            <a:ext cx="5207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Image 38" descr="GfortisPetitBec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8788" y="3430588"/>
            <a:ext cx="5207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Image 39" descr="GfortisGrosBe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6913" y="2968625"/>
            <a:ext cx="5207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Image 40" descr="GfortisGrosBe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4463" y="4075113"/>
            <a:ext cx="5207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Image 41" descr="GfortisGrosBe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7525" y="3811588"/>
            <a:ext cx="5207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Image 42" descr="GfortisGrosBe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5350" y="4017963"/>
            <a:ext cx="5207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Image 43" descr="GfortisGrosBe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9338" y="3479800"/>
            <a:ext cx="5207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Image 44" descr="GfortisGrosBe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6963" y="2767013"/>
            <a:ext cx="5207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Image 45" descr="GfortisGrosBe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0950" y="4379913"/>
            <a:ext cx="5207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Image 46" descr="GfortisGrosBe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2550" y="4527550"/>
            <a:ext cx="5207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Image 47" descr="GfortisGrosBe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5350" y="3546475"/>
            <a:ext cx="5207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Image 48" descr="GfortisPetitBec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1800" y="3013075"/>
            <a:ext cx="5207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Image 49" descr="GfortisPetitBec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1788" y="3443288"/>
            <a:ext cx="5207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Image 50" descr="GfortisPetitBe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3860800"/>
            <a:ext cx="522287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Image 51" descr="GfortisPetitBe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9213" y="4814888"/>
            <a:ext cx="522287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Image 52" descr="GfortisPetitBe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3300" y="4922838"/>
            <a:ext cx="522288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Image 53" descr="GfortisPetitBe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7050" y="3698875"/>
            <a:ext cx="52228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5" name="ZoneTexte 34"/>
          <p:cNvSpPr txBox="1">
            <a:spLocks noChangeArrowheads="1"/>
          </p:cNvSpPr>
          <p:nvPr/>
        </p:nvSpPr>
        <p:spPr bwMode="auto">
          <a:xfrm>
            <a:off x="3389313" y="2909888"/>
            <a:ext cx="1562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PETITES GRAINES</a:t>
            </a:r>
          </a:p>
          <a:p>
            <a:r>
              <a:rPr lang="fr-FR" sz="1200"/>
              <a:t>grosses graines</a:t>
            </a:r>
          </a:p>
        </p:txBody>
      </p:sp>
      <p:sp>
        <p:nvSpPr>
          <p:cNvPr id="15396" name="ZoneTexte 35"/>
          <p:cNvSpPr txBox="1">
            <a:spLocks noChangeArrowheads="1"/>
          </p:cNvSpPr>
          <p:nvPr/>
        </p:nvSpPr>
        <p:spPr bwMode="auto">
          <a:xfrm>
            <a:off x="5248275" y="3917950"/>
            <a:ext cx="1682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/>
              <a:t>petites graines</a:t>
            </a:r>
          </a:p>
          <a:p>
            <a:r>
              <a:rPr lang="fr-FR" sz="1200"/>
              <a:t>GROSSES GRAINES</a:t>
            </a:r>
          </a:p>
        </p:txBody>
      </p:sp>
      <p:pic>
        <p:nvPicPr>
          <p:cNvPr id="37" name="Image 36" descr="Pinsons_Gould-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682" y="96819"/>
            <a:ext cx="1935948" cy="10999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oneTexte 3"/>
          <p:cNvSpPr txBox="1">
            <a:spLocks noChangeArrowheads="1"/>
          </p:cNvSpPr>
          <p:nvPr/>
        </p:nvSpPr>
        <p:spPr bwMode="auto">
          <a:xfrm>
            <a:off x="1935163" y="500063"/>
            <a:ext cx="5838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L’évènement de sélection de 1977</a:t>
            </a:r>
          </a:p>
        </p:txBody>
      </p:sp>
      <p:pic>
        <p:nvPicPr>
          <p:cNvPr id="16387" name="Image 12" descr="Natural_Selection_on_Geospiz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0638" y="1250950"/>
            <a:ext cx="6375400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ZoneTexte 13"/>
          <p:cNvSpPr txBox="1">
            <a:spLocks noChangeArrowheads="1"/>
          </p:cNvSpPr>
          <p:nvPr/>
        </p:nvSpPr>
        <p:spPr bwMode="auto">
          <a:xfrm>
            <a:off x="2135188" y="1236663"/>
            <a:ext cx="2065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accent2"/>
                </a:solidFill>
                <a:latin typeface="Calibri" pitchFamily="34" charset="0"/>
              </a:rPr>
              <a:t>Nombre d’individus</a:t>
            </a:r>
          </a:p>
        </p:txBody>
      </p:sp>
      <p:sp>
        <p:nvSpPr>
          <p:cNvPr id="16389" name="ZoneTexte 14"/>
          <p:cNvSpPr txBox="1">
            <a:spLocks noChangeArrowheads="1"/>
          </p:cNvSpPr>
          <p:nvPr/>
        </p:nvSpPr>
        <p:spPr bwMode="auto">
          <a:xfrm>
            <a:off x="5010150" y="1236663"/>
            <a:ext cx="2297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accent2"/>
                </a:solidFill>
                <a:latin typeface="Calibri" pitchFamily="34" charset="0"/>
              </a:rPr>
              <a:t>Abondance de graines</a:t>
            </a:r>
          </a:p>
        </p:txBody>
      </p:sp>
      <p:sp>
        <p:nvSpPr>
          <p:cNvPr id="16390" name="ZoneTexte 15"/>
          <p:cNvSpPr txBox="1">
            <a:spLocks noChangeArrowheads="1"/>
          </p:cNvSpPr>
          <p:nvPr/>
        </p:nvSpPr>
        <p:spPr bwMode="auto">
          <a:xfrm>
            <a:off x="2233613" y="4016375"/>
            <a:ext cx="1870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accent2"/>
                </a:solidFill>
                <a:latin typeface="Calibri" pitchFamily="34" charset="0"/>
              </a:rPr>
              <a:t>Dureté de graines</a:t>
            </a:r>
          </a:p>
        </p:txBody>
      </p:sp>
      <p:sp>
        <p:nvSpPr>
          <p:cNvPr id="16391" name="ZoneTexte 16"/>
          <p:cNvSpPr txBox="1">
            <a:spLocks noChangeArrowheads="1"/>
          </p:cNvSpPr>
          <p:nvPr/>
        </p:nvSpPr>
        <p:spPr bwMode="auto">
          <a:xfrm>
            <a:off x="5024438" y="4016375"/>
            <a:ext cx="2268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accent2"/>
                </a:solidFill>
                <a:latin typeface="Calibri" pitchFamily="34" charset="0"/>
              </a:rPr>
              <a:t>Indice de taille du bec</a:t>
            </a:r>
          </a:p>
        </p:txBody>
      </p:sp>
      <p:pic>
        <p:nvPicPr>
          <p:cNvPr id="8" name="Image 7" descr="Pinsons_Gould-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682" y="96819"/>
            <a:ext cx="1935948" cy="10999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oneTexte 3"/>
          <p:cNvSpPr txBox="1">
            <a:spLocks noChangeArrowheads="1"/>
          </p:cNvSpPr>
          <p:nvPr/>
        </p:nvSpPr>
        <p:spPr bwMode="auto">
          <a:xfrm>
            <a:off x="2794000" y="500063"/>
            <a:ext cx="355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La situation en 2004</a:t>
            </a:r>
          </a:p>
        </p:txBody>
      </p:sp>
      <p:pic>
        <p:nvPicPr>
          <p:cNvPr id="4" name="Image 3" descr="Pinsons_Gould-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82" y="96819"/>
            <a:ext cx="1935948" cy="109997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7412" name="ZoneTexte 5"/>
          <p:cNvSpPr txBox="1">
            <a:spLocks noChangeArrowheads="1"/>
          </p:cNvSpPr>
          <p:nvPr/>
        </p:nvSpPr>
        <p:spPr bwMode="auto">
          <a:xfrm>
            <a:off x="725488" y="1398588"/>
            <a:ext cx="7920037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/>
              <a:t> Installation de </a:t>
            </a:r>
            <a:r>
              <a:rPr lang="fr-FR" b="1" i="1"/>
              <a:t>Geospiza magnirostris </a:t>
            </a:r>
            <a:r>
              <a:rPr lang="fr-FR"/>
              <a:t>sur l’île au début des années 1980</a:t>
            </a:r>
          </a:p>
          <a:p>
            <a:pPr>
              <a:buFont typeface="Wingdings" pitchFamily="2" charset="2"/>
              <a:buChar char="§"/>
            </a:pPr>
            <a:endParaRPr lang="fr-FR"/>
          </a:p>
          <a:p>
            <a:pPr>
              <a:buFont typeface="Wingdings" pitchFamily="2" charset="2"/>
              <a:buChar char="§"/>
            </a:pPr>
            <a:endParaRPr lang="fr-FR"/>
          </a:p>
          <a:p>
            <a:pPr>
              <a:buFont typeface="Wingdings" pitchFamily="2" charset="2"/>
              <a:buChar char="§"/>
            </a:pPr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/>
              <a:t> plus gros et plus puissant que </a:t>
            </a:r>
            <a:r>
              <a:rPr lang="fr-FR" i="1"/>
              <a:t>G. fortis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i="1"/>
              <a:t> </a:t>
            </a:r>
            <a:r>
              <a:rPr lang="fr-FR"/>
              <a:t>plus rapide et plus efficace pour ouvrir les graines de </a:t>
            </a:r>
            <a:r>
              <a:rPr lang="fr-FR" i="1"/>
              <a:t>Tribulus cistoides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i="1"/>
              <a:t> </a:t>
            </a:r>
            <a:r>
              <a:rPr lang="fr-FR"/>
              <a:t>exclusion physique de </a:t>
            </a:r>
            <a:r>
              <a:rPr lang="fr-FR" i="1"/>
              <a:t>G. fortis </a:t>
            </a:r>
            <a:r>
              <a:rPr lang="fr-FR"/>
              <a:t>des sites de nourrissage</a:t>
            </a:r>
          </a:p>
        </p:txBody>
      </p:sp>
      <p:pic>
        <p:nvPicPr>
          <p:cNvPr id="17413" name="Image 6" descr="Gmagnirostri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2900" y="1816100"/>
            <a:ext cx="1774825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Image 8" descr="GfortisGrosBec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5225" y="3282950"/>
            <a:ext cx="191611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2808288" y="6238875"/>
            <a:ext cx="3527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Char char="Þ"/>
            </a:pPr>
            <a:r>
              <a:rPr lang="fr-FR" b="1">
                <a:solidFill>
                  <a:schemeClr val="accent2"/>
                </a:solidFill>
              </a:rPr>
              <a:t> Survenue d’une sécheresse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oneTexte 3"/>
          <p:cNvSpPr txBox="1">
            <a:spLocks noChangeArrowheads="1"/>
          </p:cNvSpPr>
          <p:nvPr/>
        </p:nvSpPr>
        <p:spPr bwMode="auto">
          <a:xfrm>
            <a:off x="3613150" y="500063"/>
            <a:ext cx="1917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Le modèle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8" y="952500"/>
            <a:ext cx="890587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Pinsons_Gould-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682" y="96819"/>
            <a:ext cx="1935948" cy="109997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437" name="ZoneTexte 6"/>
          <p:cNvSpPr txBox="1">
            <a:spLocks noChangeArrowheads="1"/>
          </p:cNvSpPr>
          <p:nvPr/>
        </p:nvSpPr>
        <p:spPr bwMode="auto">
          <a:xfrm>
            <a:off x="200025" y="6229350"/>
            <a:ext cx="4583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Fichier :        </a:t>
            </a:r>
            <a:r>
              <a:rPr lang="fr-FR" b="1"/>
              <a:t>PinsonsGalapagos2004.mdl</a:t>
            </a:r>
          </a:p>
        </p:txBody>
      </p:sp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9688" y="6257925"/>
            <a:ext cx="2428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insons_Gould-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82" y="96819"/>
            <a:ext cx="1935948" cy="109997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2835275" y="500063"/>
            <a:ext cx="5113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Le modèle : version 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élèves (1)</a:t>
            </a:r>
            <a:endParaRPr lang="fr-FR" sz="32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5" y="1638300"/>
            <a:ext cx="75628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ZoneTexte 8"/>
          <p:cNvSpPr txBox="1">
            <a:spLocks noChangeArrowheads="1"/>
          </p:cNvSpPr>
          <p:nvPr/>
        </p:nvSpPr>
        <p:spPr bwMode="auto">
          <a:xfrm>
            <a:off x="200025" y="6229350"/>
            <a:ext cx="472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Fichier :        </a:t>
            </a:r>
            <a:r>
              <a:rPr lang="fr-FR" b="1"/>
              <a:t>PinsonsGalapagos2004b.mdl</a:t>
            </a: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9688" y="6257925"/>
            <a:ext cx="2428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8" y="933450"/>
            <a:ext cx="87915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Pinsons_Gould-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682" y="96819"/>
            <a:ext cx="1935948" cy="109997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2835275" y="500063"/>
            <a:ext cx="5113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Le modèle : version 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élèves (2)</a:t>
            </a:r>
            <a:endParaRPr lang="fr-FR" sz="32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0485" name="ZoneTexte 6"/>
          <p:cNvSpPr txBox="1">
            <a:spLocks noChangeArrowheads="1"/>
          </p:cNvSpPr>
          <p:nvPr/>
        </p:nvSpPr>
        <p:spPr bwMode="auto">
          <a:xfrm>
            <a:off x="200025" y="6229350"/>
            <a:ext cx="612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Fichier :        </a:t>
            </a:r>
            <a:r>
              <a:rPr lang="fr-FR" b="1"/>
              <a:t>PinsonsGalapagos2004-magnirostris.mdl</a:t>
            </a: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9688" y="6257925"/>
            <a:ext cx="2428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insons_Gould-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82" y="96819"/>
            <a:ext cx="1935948" cy="1099970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3075" name="Groupe 9"/>
          <p:cNvGrpSpPr>
            <a:grpSpLocks/>
          </p:cNvGrpSpPr>
          <p:nvPr/>
        </p:nvGrpSpPr>
        <p:grpSpPr bwMode="auto">
          <a:xfrm>
            <a:off x="946150" y="1354138"/>
            <a:ext cx="7219950" cy="5246687"/>
            <a:chOff x="946484" y="1353804"/>
            <a:chExt cx="7218947" cy="5247522"/>
          </a:xfrm>
        </p:grpSpPr>
        <p:pic>
          <p:nvPicPr>
            <p:cNvPr id="3078" name="Picture 4"/>
            <p:cNvPicPr>
              <a:picLocks noChangeAspect="1" noChangeArrowheads="1"/>
            </p:cNvPicPr>
            <p:nvPr/>
          </p:nvPicPr>
          <p:blipFill>
            <a:blip r:embed="rId4"/>
            <a:srcRect l="16536" t="19922" r="9520" b="12891"/>
            <a:stretch>
              <a:fillRect/>
            </a:stretch>
          </p:blipFill>
          <p:spPr bwMode="auto">
            <a:xfrm>
              <a:off x="946484" y="1353804"/>
              <a:ext cx="7218947" cy="5247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lus 8"/>
            <p:cNvSpPr/>
            <p:nvPr/>
          </p:nvSpPr>
          <p:spPr>
            <a:xfrm>
              <a:off x="4200407" y="4064097"/>
              <a:ext cx="95237" cy="85739"/>
            </a:xfrm>
            <a:prstGeom prst="mathPlus">
              <a:avLst>
                <a:gd name="adj1" fmla="val 8706"/>
              </a:avLst>
            </a:prstGeom>
            <a:solidFill>
              <a:srgbClr val="0B0147"/>
            </a:solidFill>
            <a:ln>
              <a:solidFill>
                <a:srgbClr val="1210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1882775" y="500063"/>
            <a:ext cx="5378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L’île </a:t>
            </a:r>
            <a:r>
              <a:rPr lang="fr-FR" sz="32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Daphne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major (</a:t>
            </a:r>
            <a:r>
              <a:rPr lang="fr-FR" sz="32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Galapagos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3527425" y="3508375"/>
            <a:ext cx="382588" cy="3270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insons_Gould-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82" y="96819"/>
            <a:ext cx="1935948" cy="109997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1892300" y="500063"/>
            <a:ext cx="678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Modélisation </a:t>
            </a:r>
            <a:r>
              <a:rPr lang="fr-FR" sz="32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versus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données de terrain</a:t>
            </a:r>
          </a:p>
        </p:txBody>
      </p:sp>
      <p:pic>
        <p:nvPicPr>
          <p:cNvPr id="18436" name="Image 5" descr="Graph1977-200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8025" y="1600200"/>
            <a:ext cx="5178425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ZoneTexte 6"/>
          <p:cNvSpPr txBox="1">
            <a:spLocks noChangeArrowheads="1"/>
          </p:cNvSpPr>
          <p:nvPr/>
        </p:nvSpPr>
        <p:spPr bwMode="auto">
          <a:xfrm>
            <a:off x="646113" y="1277938"/>
            <a:ext cx="2416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Indice de taille du bec</a:t>
            </a:r>
          </a:p>
        </p:txBody>
      </p:sp>
      <p:sp>
        <p:nvSpPr>
          <p:cNvPr id="8" name="Flèche vers le bas 7"/>
          <p:cNvSpPr/>
          <p:nvPr/>
        </p:nvSpPr>
        <p:spPr>
          <a:xfrm>
            <a:off x="3267075" y="1617663"/>
            <a:ext cx="149225" cy="51117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4333875" y="1617663"/>
            <a:ext cx="238125" cy="547687"/>
          </a:xfrm>
          <a:prstGeom prst="downArrow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>
            <a:off x="6754813" y="1617663"/>
            <a:ext cx="147637" cy="51117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441" name="ZoneTexte 12"/>
          <p:cNvSpPr txBox="1">
            <a:spLocks noChangeArrowheads="1"/>
          </p:cNvSpPr>
          <p:nvPr/>
        </p:nvSpPr>
        <p:spPr bwMode="auto">
          <a:xfrm>
            <a:off x="511175" y="6434138"/>
            <a:ext cx="696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1977</a:t>
            </a:r>
          </a:p>
        </p:txBody>
      </p:sp>
      <p:sp>
        <p:nvSpPr>
          <p:cNvPr id="18442" name="ZoneTexte 13"/>
          <p:cNvSpPr txBox="1">
            <a:spLocks noChangeArrowheads="1"/>
          </p:cNvSpPr>
          <p:nvPr/>
        </p:nvSpPr>
        <p:spPr bwMode="auto">
          <a:xfrm>
            <a:off x="5584825" y="6434138"/>
            <a:ext cx="698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2004</a:t>
            </a:r>
          </a:p>
        </p:txBody>
      </p:sp>
      <p:pic>
        <p:nvPicPr>
          <p:cNvPr id="1844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875" y="4660900"/>
            <a:ext cx="30607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76900" y="4660900"/>
            <a:ext cx="30480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oneTexte 3"/>
          <p:cNvSpPr txBox="1">
            <a:spLocks noChangeArrowheads="1"/>
          </p:cNvSpPr>
          <p:nvPr/>
        </p:nvSpPr>
        <p:spPr bwMode="auto">
          <a:xfrm>
            <a:off x="3097213" y="500063"/>
            <a:ext cx="2949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Intérêt et limites</a:t>
            </a:r>
          </a:p>
        </p:txBody>
      </p:sp>
      <p:pic>
        <p:nvPicPr>
          <p:cNvPr id="4" name="Image 3" descr="Pinsons_Gould-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82" y="96819"/>
            <a:ext cx="1935948" cy="109997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2532" name="ZoneTexte 4"/>
          <p:cNvSpPr txBox="1">
            <a:spLocks noChangeArrowheads="1"/>
          </p:cNvSpPr>
          <p:nvPr/>
        </p:nvSpPr>
        <p:spPr bwMode="auto">
          <a:xfrm>
            <a:off x="241300" y="1539875"/>
            <a:ext cx="8582025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Intérêt du modèle des Pinsons des Galapagos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fr-FR"/>
              <a:t> exemple de sélection naturelle sur un caractère héréditaire </a:t>
            </a:r>
          </a:p>
          <a:p>
            <a:pPr lvl="3">
              <a:buFont typeface="Symbol" pitchFamily="18" charset="2"/>
              <a:buChar char="Þ"/>
            </a:pPr>
            <a:r>
              <a:rPr lang="fr-FR"/>
              <a:t> liée aux conditions environnementales</a:t>
            </a:r>
          </a:p>
          <a:p>
            <a:pPr lvl="3">
              <a:buFont typeface="Symbol" pitchFamily="18" charset="2"/>
              <a:buChar char="Þ"/>
            </a:pPr>
            <a:r>
              <a:rPr lang="fr-FR"/>
              <a:t> liée à la compétition entre espèces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fr-FR"/>
              <a:t> exemple actuel d’évolution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fr-FR"/>
              <a:t> lien avec l’histoire des sciences (Darwin)</a:t>
            </a:r>
          </a:p>
          <a:p>
            <a:pPr lvl="2">
              <a:lnSpc>
                <a:spcPct val="150000"/>
              </a:lnSpc>
            </a:pPr>
            <a:endParaRPr lang="fr-FR"/>
          </a:p>
          <a:p>
            <a:pPr>
              <a:lnSpc>
                <a:spcPct val="150000"/>
              </a:lnSpc>
            </a:pPr>
            <a:r>
              <a:rPr lang="fr-FR" b="1"/>
              <a:t>Modélisation avec Vensim PLE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fr-FR"/>
              <a:t> Représentation dynamique d’un phénomène dynamique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fr-FR"/>
              <a:t> La construction du modèle doit permettre de mieux comprendre la   </a:t>
            </a:r>
          </a:p>
          <a:p>
            <a:pPr lvl="2"/>
            <a:r>
              <a:rPr lang="fr-FR"/>
              <a:t>   sélection naturelle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fr-FR"/>
              <a:t> Difficulté / complexité de la construction ; de la lecture de graphiques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fr-FR"/>
              <a:t> Ce n’est pas un modèle scientifique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fr-FR"/>
              <a:t>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oneTexte 3"/>
          <p:cNvSpPr txBox="1">
            <a:spLocks noChangeArrowheads="1"/>
          </p:cNvSpPr>
          <p:nvPr/>
        </p:nvSpPr>
        <p:spPr bwMode="auto">
          <a:xfrm>
            <a:off x="2419350" y="500063"/>
            <a:ext cx="4305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Références et ressources</a:t>
            </a:r>
          </a:p>
        </p:txBody>
      </p:sp>
      <p:pic>
        <p:nvPicPr>
          <p:cNvPr id="4" name="Image 3" descr="Pinsons_Gould-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82" y="96819"/>
            <a:ext cx="1935948" cy="109997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3556" name="ZoneTexte 4"/>
          <p:cNvSpPr txBox="1">
            <a:spLocks noChangeArrowheads="1"/>
          </p:cNvSpPr>
          <p:nvPr/>
        </p:nvSpPr>
        <p:spPr bwMode="auto">
          <a:xfrm>
            <a:off x="465138" y="1277938"/>
            <a:ext cx="6416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/>
              <a:t>Evolution of character displacement in Darwin’s finches</a:t>
            </a:r>
            <a:r>
              <a:rPr lang="en-US"/>
              <a:t>. </a:t>
            </a:r>
          </a:p>
          <a:p>
            <a:pPr algn="r"/>
            <a:r>
              <a:rPr lang="fr-FR"/>
              <a:t>Peter &amp; Rosemary Grant, Science 313, 224-226 (2006)</a:t>
            </a:r>
          </a:p>
          <a:p>
            <a:pPr algn="r"/>
            <a:endParaRPr lang="fr-FR"/>
          </a:p>
          <a:p>
            <a:pPr lvl="2"/>
            <a:r>
              <a:rPr lang="fr-FR" b="1"/>
              <a:t>Guide critique de l’évolution</a:t>
            </a:r>
            <a:r>
              <a:rPr lang="fr-FR"/>
              <a:t> </a:t>
            </a:r>
          </a:p>
          <a:p>
            <a:pPr lvl="2"/>
            <a:r>
              <a:rPr lang="fr-FR"/>
              <a:t>Guillaume Lecointre (dir.)</a:t>
            </a:r>
          </a:p>
          <a:p>
            <a:pPr lvl="2"/>
            <a:r>
              <a:rPr lang="fr-FR"/>
              <a:t>Belin pp 312-330 (2009)</a:t>
            </a:r>
            <a:endParaRPr lang="fr-FR" b="1"/>
          </a:p>
          <a:p>
            <a:pPr algn="r"/>
            <a:r>
              <a:rPr lang="fr-FR" b="1"/>
              <a:t>Site Planet-Terre</a:t>
            </a:r>
            <a:endParaRPr lang="fr-FR"/>
          </a:p>
          <a:p>
            <a:pPr algn="r"/>
            <a:r>
              <a:rPr lang="fr-FR"/>
              <a:t> </a:t>
            </a:r>
            <a:r>
              <a:rPr lang="fr-FR">
                <a:hlinkClick r:id="rId4"/>
              </a:rPr>
              <a:t>http://tinyurl.com/planet-terre</a:t>
            </a:r>
            <a:endParaRPr lang="fr-FR"/>
          </a:p>
        </p:txBody>
      </p:sp>
      <p:pic>
        <p:nvPicPr>
          <p:cNvPr id="23557" name="Image 5" descr="logo_Scienc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1250950"/>
            <a:ext cx="1508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Image 6" descr="GuideCritiqueEvo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163" y="2005013"/>
            <a:ext cx="1025525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Image 7" descr="logo_Planet-Terre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62775" y="2708275"/>
            <a:ext cx="153987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Image 8" descr="logo_Acces-INRP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02350" y="4595813"/>
            <a:ext cx="2362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ZoneTexte 9"/>
          <p:cNvSpPr txBox="1">
            <a:spLocks noChangeArrowheads="1"/>
          </p:cNvSpPr>
          <p:nvPr/>
        </p:nvSpPr>
        <p:spPr bwMode="auto">
          <a:xfrm>
            <a:off x="577850" y="4811713"/>
            <a:ext cx="55451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Site ACCES de l’INRP</a:t>
            </a:r>
            <a:endParaRPr lang="fr-FR"/>
          </a:p>
          <a:p>
            <a:r>
              <a:rPr lang="fr-FR"/>
              <a:t> </a:t>
            </a:r>
            <a:r>
              <a:rPr lang="fr-FR">
                <a:hlinkClick r:id="rId9"/>
              </a:rPr>
              <a:t>http://acces.inrp.fr/acces/terre/CCCIC/outils/vensim/</a:t>
            </a:r>
            <a:endParaRPr lang="fr-FR"/>
          </a:p>
          <a:p>
            <a:endParaRPr lang="fr-FR"/>
          </a:p>
        </p:txBody>
      </p:sp>
      <p:pic>
        <p:nvPicPr>
          <p:cNvPr id="23562" name="Image 10" descr="logo_Vensim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833813"/>
            <a:ext cx="2243138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ZoneTexte 11"/>
          <p:cNvSpPr txBox="1">
            <a:spLocks noChangeArrowheads="1"/>
          </p:cNvSpPr>
          <p:nvPr/>
        </p:nvSpPr>
        <p:spPr bwMode="auto">
          <a:xfrm>
            <a:off x="2289175" y="3836988"/>
            <a:ext cx="5853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Vensim PLE </a:t>
            </a:r>
          </a:p>
          <a:p>
            <a:r>
              <a:rPr lang="fr-FR"/>
              <a:t>téléchargeable gratuitement sur </a:t>
            </a:r>
            <a:r>
              <a:rPr lang="fr-FR">
                <a:hlinkClick r:id="rId11"/>
              </a:rPr>
              <a:t>http://www.vensim.com</a:t>
            </a:r>
            <a:endParaRPr lang="fr-FR"/>
          </a:p>
        </p:txBody>
      </p:sp>
      <p:sp>
        <p:nvSpPr>
          <p:cNvPr id="23564" name="ZoneTexte 12"/>
          <p:cNvSpPr txBox="1">
            <a:spLocks noChangeArrowheads="1"/>
          </p:cNvSpPr>
          <p:nvPr/>
        </p:nvSpPr>
        <p:spPr bwMode="auto">
          <a:xfrm>
            <a:off x="2841625" y="5754688"/>
            <a:ext cx="5797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Modèles et modélisation en SVT</a:t>
            </a:r>
          </a:p>
          <a:p>
            <a:r>
              <a:rPr lang="fr-FR"/>
              <a:t>Groupe Recherche-Formation (Académie de Toulouse)</a:t>
            </a:r>
          </a:p>
          <a:p>
            <a:r>
              <a:rPr lang="fr-FR">
                <a:hlinkClick r:id="rId12"/>
              </a:rPr>
              <a:t>http://modelisationsvt.free.fr</a:t>
            </a:r>
            <a:endParaRPr lang="fr-FR"/>
          </a:p>
          <a:p>
            <a:endParaRPr lang="fr-FR"/>
          </a:p>
        </p:txBody>
      </p:sp>
      <p:pic>
        <p:nvPicPr>
          <p:cNvPr id="23565" name="Image 13" descr="SiteModelisationSVT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47738" y="5672138"/>
            <a:ext cx="18288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insons_Gould-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82" y="96819"/>
            <a:ext cx="1935948" cy="109997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1882775" y="500063"/>
            <a:ext cx="5378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L’île </a:t>
            </a:r>
            <a:r>
              <a:rPr lang="fr-FR" sz="32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Daphne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major (</a:t>
            </a:r>
            <a:r>
              <a:rPr lang="fr-FR" sz="32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Galapagos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)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4"/>
          <a:srcRect l="30762" t="14648" r="12842" b="19922"/>
          <a:stretch>
            <a:fillRect/>
          </a:stretch>
        </p:blipFill>
        <p:spPr bwMode="auto">
          <a:xfrm>
            <a:off x="1820863" y="1357313"/>
            <a:ext cx="550227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00375" y="4286250"/>
            <a:ext cx="1214438" cy="92868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 w="381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800px-Galapagos-satellite-20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285875"/>
            <a:ext cx="6715125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745038" y="3586163"/>
            <a:ext cx="142875" cy="14287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124" name="ZoneTexte 5"/>
          <p:cNvSpPr txBox="1">
            <a:spLocks noChangeArrowheads="1"/>
          </p:cNvSpPr>
          <p:nvPr/>
        </p:nvSpPr>
        <p:spPr bwMode="auto">
          <a:xfrm>
            <a:off x="1882775" y="500063"/>
            <a:ext cx="5378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L’île </a:t>
            </a:r>
            <a:r>
              <a:rPr lang="fr-FR" sz="32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Daphne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major (</a:t>
            </a:r>
            <a:r>
              <a:rPr lang="fr-FR" sz="32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Galapagos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)</a:t>
            </a:r>
          </a:p>
        </p:txBody>
      </p:sp>
      <p:pic>
        <p:nvPicPr>
          <p:cNvPr id="6" name="Image 5" descr="Pinsons_Gould-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682" y="96819"/>
            <a:ext cx="1935948" cy="10999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Pinsons_Gould-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82" y="96819"/>
            <a:ext cx="1935948" cy="109997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4"/>
          <a:srcRect l="30762" t="15625" r="12840" b="17969"/>
          <a:stretch>
            <a:fillRect/>
          </a:stretch>
        </p:blipFill>
        <p:spPr bwMode="auto">
          <a:xfrm>
            <a:off x="550863" y="1506538"/>
            <a:ext cx="4408487" cy="389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ZoneTexte 4"/>
          <p:cNvSpPr txBox="1">
            <a:spLocks noChangeArrowheads="1"/>
          </p:cNvSpPr>
          <p:nvPr/>
        </p:nvSpPr>
        <p:spPr bwMode="auto">
          <a:xfrm>
            <a:off x="1981200" y="5546725"/>
            <a:ext cx="5122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     </a:t>
            </a:r>
            <a:r>
              <a:rPr lang="fr-FR" b="1">
                <a:latin typeface="Calibri" pitchFamily="34" charset="0"/>
              </a:rPr>
              <a:t>Daphne major </a:t>
            </a:r>
            <a:r>
              <a:rPr lang="fr-FR">
                <a:latin typeface="Calibri" pitchFamily="34" charset="0"/>
              </a:rPr>
              <a:t>: 	une petite île de 37 ha</a:t>
            </a:r>
          </a:p>
          <a:p>
            <a:r>
              <a:rPr lang="fr-FR">
                <a:latin typeface="Calibri" pitchFamily="34" charset="0"/>
              </a:rPr>
              <a:t>		à 10 km de l’île la plus proche</a:t>
            </a:r>
          </a:p>
          <a:p>
            <a:r>
              <a:rPr lang="fr-FR">
                <a:latin typeface="Calibri" pitchFamily="34" charset="0"/>
              </a:rPr>
              <a:t>		végétation herbacée et arbustive</a:t>
            </a:r>
          </a:p>
        </p:txBody>
      </p:sp>
      <p:sp>
        <p:nvSpPr>
          <p:cNvPr id="2" name="ZoneTexte 6"/>
          <p:cNvSpPr txBox="1">
            <a:spLocks noChangeArrowheads="1"/>
          </p:cNvSpPr>
          <p:nvPr/>
        </p:nvSpPr>
        <p:spPr bwMode="auto">
          <a:xfrm>
            <a:off x="1882775" y="500063"/>
            <a:ext cx="5378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L’île </a:t>
            </a:r>
            <a:r>
              <a:rPr lang="fr-FR" sz="32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Daphne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major (</a:t>
            </a:r>
            <a:r>
              <a:rPr lang="fr-FR" sz="32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Galapagos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)</a:t>
            </a:r>
          </a:p>
        </p:txBody>
      </p:sp>
      <p:pic>
        <p:nvPicPr>
          <p:cNvPr id="6150" name="Image 4" descr="daphne_majo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6188" y="3432175"/>
            <a:ext cx="38195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insons_Gould-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82" y="96819"/>
            <a:ext cx="1935948" cy="109997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170" name="ZoneTexte 3"/>
          <p:cNvSpPr txBox="1">
            <a:spLocks noChangeArrowheads="1"/>
          </p:cNvSpPr>
          <p:nvPr/>
        </p:nvSpPr>
        <p:spPr bwMode="auto">
          <a:xfrm>
            <a:off x="1825625" y="500063"/>
            <a:ext cx="721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Les pinsons de l’île </a:t>
            </a:r>
            <a:r>
              <a:rPr lang="fr-FR" sz="32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Daphne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major en 1977</a:t>
            </a:r>
          </a:p>
        </p:txBody>
      </p:sp>
      <p:pic>
        <p:nvPicPr>
          <p:cNvPr id="7172" name="Image 5" descr="GfortisPetitBe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6638" y="2492375"/>
            <a:ext cx="29781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ZoneTexte 6"/>
          <p:cNvSpPr txBox="1">
            <a:spLocks noChangeArrowheads="1"/>
          </p:cNvSpPr>
          <p:nvPr/>
        </p:nvSpPr>
        <p:spPr bwMode="auto">
          <a:xfrm>
            <a:off x="577850" y="1304925"/>
            <a:ext cx="7404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Populations de pinsons étudiées en continu depuis le début des années 1970</a:t>
            </a:r>
          </a:p>
          <a:p>
            <a:r>
              <a:rPr lang="fr-FR">
                <a:latin typeface="Calibri" pitchFamily="34" charset="0"/>
              </a:rPr>
              <a:t>par Peter et Rosemary GRANT et leur équipe</a:t>
            </a:r>
          </a:p>
        </p:txBody>
      </p:sp>
      <p:sp>
        <p:nvSpPr>
          <p:cNvPr id="7174" name="ZoneTexte 7"/>
          <p:cNvSpPr txBox="1">
            <a:spLocks noChangeArrowheads="1"/>
          </p:cNvSpPr>
          <p:nvPr/>
        </p:nvSpPr>
        <p:spPr bwMode="auto">
          <a:xfrm>
            <a:off x="3067050" y="204470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latin typeface="Calibri" pitchFamily="34" charset="0"/>
              </a:rPr>
              <a:t>Espèce </a:t>
            </a:r>
            <a:r>
              <a:rPr lang="fr-FR" sz="2400" b="1" i="1">
                <a:latin typeface="Calibri" pitchFamily="34" charset="0"/>
              </a:rPr>
              <a:t>Geospiza fortis</a:t>
            </a:r>
          </a:p>
        </p:txBody>
      </p:sp>
      <p:pic>
        <p:nvPicPr>
          <p:cNvPr id="7175" name="Image 8" descr="GfortisGrosBec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75250" y="2505075"/>
            <a:ext cx="31146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ZoneTexte 9"/>
          <p:cNvSpPr txBox="1">
            <a:spLocks noChangeArrowheads="1"/>
          </p:cNvSpPr>
          <p:nvPr/>
        </p:nvSpPr>
        <p:spPr bwMode="auto">
          <a:xfrm>
            <a:off x="712788" y="4572000"/>
            <a:ext cx="3625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Individus à petits becs, majoritaires</a:t>
            </a:r>
          </a:p>
          <a:p>
            <a:pPr algn="ctr"/>
            <a:endParaRPr lang="fr-FR">
              <a:latin typeface="Calibri" pitchFamily="34" charset="0"/>
            </a:endParaRPr>
          </a:p>
          <a:p>
            <a:pPr algn="ctr"/>
            <a:r>
              <a:rPr lang="fr-FR">
                <a:latin typeface="Calibri" pitchFamily="34" charset="0"/>
              </a:rPr>
              <a:t>Se nourrissent des petites graines de</a:t>
            </a:r>
          </a:p>
          <a:p>
            <a:pPr algn="ctr"/>
            <a:r>
              <a:rPr lang="fr-FR">
                <a:latin typeface="Calibri" pitchFamily="34" charset="0"/>
              </a:rPr>
              <a:t>plantes herbacées</a:t>
            </a:r>
          </a:p>
        </p:txBody>
      </p:sp>
      <p:sp>
        <p:nvSpPr>
          <p:cNvPr id="7177" name="ZoneTexte 10"/>
          <p:cNvSpPr txBox="1">
            <a:spLocks noChangeArrowheads="1"/>
          </p:cNvSpPr>
          <p:nvPr/>
        </p:nvSpPr>
        <p:spPr bwMode="auto">
          <a:xfrm>
            <a:off x="4643438" y="4572000"/>
            <a:ext cx="41783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Individus à gros becs, minoritaires</a:t>
            </a:r>
          </a:p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Se nourrissent des petites graines </a:t>
            </a:r>
          </a:p>
          <a:p>
            <a:r>
              <a:rPr lang="fr-FR">
                <a:latin typeface="Calibri" pitchFamily="34" charset="0"/>
              </a:rPr>
              <a:t>et des grosses graines de </a:t>
            </a:r>
            <a:r>
              <a:rPr lang="fr-FR" i="1">
                <a:latin typeface="Calibri" pitchFamily="34" charset="0"/>
              </a:rPr>
              <a:t>Tribulus cistoides</a:t>
            </a:r>
          </a:p>
          <a:p>
            <a:endParaRPr lang="fr-FR">
              <a:latin typeface="Calibri" pitchFamily="34" charset="0"/>
            </a:endParaRPr>
          </a:p>
        </p:txBody>
      </p:sp>
      <p:pic>
        <p:nvPicPr>
          <p:cNvPr id="7178" name="Image 11" descr="GrainTribulu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4850" y="5768975"/>
            <a:ext cx="1895475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3"/>
          <p:cNvSpPr txBox="1">
            <a:spLocks noChangeArrowheads="1"/>
          </p:cNvSpPr>
          <p:nvPr/>
        </p:nvSpPr>
        <p:spPr bwMode="auto">
          <a:xfrm>
            <a:off x="2706688" y="500063"/>
            <a:ext cx="3730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L’évènement de 1977</a:t>
            </a:r>
          </a:p>
        </p:txBody>
      </p:sp>
      <p:sp>
        <p:nvSpPr>
          <p:cNvPr id="8195" name="ZoneTexte 8"/>
          <p:cNvSpPr txBox="1">
            <a:spLocks noChangeArrowheads="1"/>
          </p:cNvSpPr>
          <p:nvPr/>
        </p:nvSpPr>
        <p:spPr bwMode="auto">
          <a:xfrm>
            <a:off x="638175" y="1573213"/>
            <a:ext cx="7978775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>
                <a:latin typeface="Calibri" pitchFamily="34" charset="0"/>
              </a:rPr>
              <a:t> En 1977, une très forte sécheresse frappe l’île</a:t>
            </a:r>
          </a:p>
          <a:p>
            <a:pPr>
              <a:buFont typeface="Wingdings" pitchFamily="2" charset="2"/>
              <a:buChar char="§"/>
            </a:pPr>
            <a:r>
              <a:rPr lang="fr-FR" sz="2400">
                <a:latin typeface="Calibri" pitchFamily="34" charset="0"/>
              </a:rPr>
              <a:t> Il n’y a presque plus de petites graines </a:t>
            </a:r>
          </a:p>
          <a:p>
            <a:r>
              <a:rPr lang="fr-FR" sz="2400">
                <a:latin typeface="Calibri" pitchFamily="34" charset="0"/>
              </a:rPr>
              <a:t>  mais il reste des grosses graines</a:t>
            </a:r>
          </a:p>
          <a:p>
            <a:endParaRPr lang="fr-FR" sz="2400">
              <a:latin typeface="Calibri" pitchFamily="34" charset="0"/>
            </a:endParaRPr>
          </a:p>
          <a:p>
            <a:r>
              <a:rPr lang="fr-FR" sz="2800" b="1">
                <a:solidFill>
                  <a:schemeClr val="accent2"/>
                </a:solidFill>
                <a:latin typeface="Calibri" pitchFamily="34" charset="0"/>
              </a:rPr>
              <a:t>Que va-t-il se passer pour la population de pinsons ?</a:t>
            </a:r>
          </a:p>
        </p:txBody>
      </p:sp>
      <p:pic>
        <p:nvPicPr>
          <p:cNvPr id="37" name="Image 36" descr="Pinsons_Gould-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82" y="96819"/>
            <a:ext cx="1935948" cy="10999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Pinsons_Gould-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82" y="96819"/>
            <a:ext cx="1935948" cy="109997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242" name="ZoneTexte 3"/>
          <p:cNvSpPr txBox="1">
            <a:spLocks noChangeArrowheads="1"/>
          </p:cNvSpPr>
          <p:nvPr/>
        </p:nvSpPr>
        <p:spPr bwMode="auto">
          <a:xfrm>
            <a:off x="252413" y="500063"/>
            <a:ext cx="8639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Modélisation de l’évènement de sélection de 1977</a:t>
            </a:r>
          </a:p>
        </p:txBody>
      </p:sp>
      <p:grpSp>
        <p:nvGrpSpPr>
          <p:cNvPr id="9220" name="Groupe 16"/>
          <p:cNvGrpSpPr>
            <a:grpSpLocks/>
          </p:cNvGrpSpPr>
          <p:nvPr/>
        </p:nvGrpSpPr>
        <p:grpSpPr bwMode="auto">
          <a:xfrm>
            <a:off x="1712913" y="1604963"/>
            <a:ext cx="5138737" cy="1466850"/>
            <a:chOff x="1712913" y="1604963"/>
            <a:chExt cx="5138737" cy="1466850"/>
          </a:xfrm>
        </p:grpSpPr>
        <p:sp>
          <p:nvSpPr>
            <p:cNvPr id="55" name="Rectangle 54"/>
            <p:cNvSpPr/>
            <p:nvPr/>
          </p:nvSpPr>
          <p:spPr>
            <a:xfrm>
              <a:off x="3173413" y="1708150"/>
              <a:ext cx="2339975" cy="1008063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schemeClr val="tx1"/>
                  </a:solidFill>
                </a:rPr>
                <a:t>Population de pinsons</a:t>
              </a:r>
            </a:p>
          </p:txBody>
        </p:sp>
        <p:sp>
          <p:nvSpPr>
            <p:cNvPr id="56" name="Flèche droite 55"/>
            <p:cNvSpPr/>
            <p:nvPr/>
          </p:nvSpPr>
          <p:spPr>
            <a:xfrm>
              <a:off x="1963738" y="1895475"/>
              <a:ext cx="1182687" cy="1492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7" name="Flèche droite 56"/>
            <p:cNvSpPr/>
            <p:nvPr/>
          </p:nvSpPr>
          <p:spPr>
            <a:xfrm>
              <a:off x="1963738" y="2384425"/>
              <a:ext cx="1182687" cy="1476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8" name="Flèche droite 57"/>
            <p:cNvSpPr/>
            <p:nvPr/>
          </p:nvSpPr>
          <p:spPr>
            <a:xfrm>
              <a:off x="5545138" y="1895475"/>
              <a:ext cx="1182687" cy="1492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9" name="Flèche droite 58"/>
            <p:cNvSpPr/>
            <p:nvPr/>
          </p:nvSpPr>
          <p:spPr>
            <a:xfrm>
              <a:off x="5545138" y="2384425"/>
              <a:ext cx="1182687" cy="1476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9230" name="ZoneTexte 59"/>
            <p:cNvSpPr txBox="1">
              <a:spLocks noChangeArrowheads="1"/>
            </p:cNvSpPr>
            <p:nvPr/>
          </p:nvSpPr>
          <p:spPr bwMode="auto">
            <a:xfrm>
              <a:off x="5795963" y="1627188"/>
              <a:ext cx="6477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mort</a:t>
              </a:r>
            </a:p>
          </p:txBody>
        </p:sp>
        <p:sp>
          <p:nvSpPr>
            <p:cNvPr id="9231" name="ZoneTexte 60"/>
            <p:cNvSpPr txBox="1">
              <a:spLocks noChangeArrowheads="1"/>
            </p:cNvSpPr>
            <p:nvPr/>
          </p:nvSpPr>
          <p:spPr bwMode="auto">
            <a:xfrm>
              <a:off x="5449888" y="2425700"/>
              <a:ext cx="1401762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>
                  <a:latin typeface="Calibri" pitchFamily="34" charset="0"/>
                </a:rPr>
                <a:t>émigration</a:t>
              </a:r>
            </a:p>
            <a:p>
              <a:pPr algn="ctr"/>
              <a:r>
                <a:rPr lang="fr-FR">
                  <a:latin typeface="Calibri" pitchFamily="34" charset="0"/>
                </a:rPr>
                <a:t>(négligeable)</a:t>
              </a:r>
            </a:p>
          </p:txBody>
        </p:sp>
        <p:sp>
          <p:nvSpPr>
            <p:cNvPr id="9232" name="ZoneTexte 61"/>
            <p:cNvSpPr txBox="1">
              <a:spLocks noChangeArrowheads="1"/>
            </p:cNvSpPr>
            <p:nvPr/>
          </p:nvSpPr>
          <p:spPr bwMode="auto">
            <a:xfrm>
              <a:off x="1712913" y="1604963"/>
              <a:ext cx="1411287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reproduction</a:t>
              </a:r>
            </a:p>
          </p:txBody>
        </p:sp>
        <p:sp>
          <p:nvSpPr>
            <p:cNvPr id="9233" name="ZoneTexte 62"/>
            <p:cNvSpPr txBox="1">
              <a:spLocks noChangeArrowheads="1"/>
            </p:cNvSpPr>
            <p:nvPr/>
          </p:nvSpPr>
          <p:spPr bwMode="auto">
            <a:xfrm>
              <a:off x="1752600" y="2425700"/>
              <a:ext cx="1401763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>
                  <a:latin typeface="Calibri" pitchFamily="34" charset="0"/>
                </a:rPr>
                <a:t>immigration</a:t>
              </a:r>
            </a:p>
            <a:p>
              <a:pPr algn="ctr"/>
              <a:r>
                <a:rPr lang="fr-FR">
                  <a:latin typeface="Calibri" pitchFamily="34" charset="0"/>
                </a:rPr>
                <a:t>(négligeable)</a:t>
              </a:r>
            </a:p>
          </p:txBody>
        </p:sp>
      </p:grpSp>
      <p:sp>
        <p:nvSpPr>
          <p:cNvPr id="9221" name="ZoneTexte 63"/>
          <p:cNvSpPr txBox="1">
            <a:spLocks noChangeArrowheads="1"/>
          </p:cNvSpPr>
          <p:nvPr/>
        </p:nvSpPr>
        <p:spPr bwMode="auto">
          <a:xfrm>
            <a:off x="577850" y="3281363"/>
            <a:ext cx="7005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Char char="Þ"/>
            </a:pPr>
            <a:r>
              <a:rPr lang="fr-FR">
                <a:latin typeface="Calibri" pitchFamily="34" charset="0"/>
              </a:rPr>
              <a:t> Schématisation sous forme de réservoir et de flux entrants et sortants</a:t>
            </a:r>
          </a:p>
        </p:txBody>
      </p:sp>
      <p:grpSp>
        <p:nvGrpSpPr>
          <p:cNvPr id="3" name="Groupe 18"/>
          <p:cNvGrpSpPr>
            <a:grpSpLocks/>
          </p:cNvGrpSpPr>
          <p:nvPr/>
        </p:nvGrpSpPr>
        <p:grpSpPr bwMode="auto">
          <a:xfrm>
            <a:off x="590550" y="3563938"/>
            <a:ext cx="6675438" cy="2874962"/>
            <a:chOff x="591112" y="3563938"/>
            <a:chExt cx="6675272" cy="2874962"/>
          </a:xfrm>
        </p:grpSpPr>
        <p:sp>
          <p:nvSpPr>
            <p:cNvPr id="9223" name="Rectangle 64"/>
            <p:cNvSpPr>
              <a:spLocks noChangeArrowheads="1"/>
            </p:cNvSpPr>
            <p:nvPr/>
          </p:nvSpPr>
          <p:spPr bwMode="auto">
            <a:xfrm>
              <a:off x="591112" y="3563938"/>
              <a:ext cx="6126884" cy="784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250000"/>
                </a:lnSpc>
                <a:buFont typeface="Symbol" pitchFamily="18" charset="2"/>
                <a:buChar char="Þ"/>
              </a:pPr>
              <a:r>
                <a:rPr lang="fr-FR">
                  <a:latin typeface="Calibri" pitchFamily="34" charset="0"/>
                </a:rPr>
                <a:t> On peut donc utiliser le logiciel </a:t>
              </a:r>
              <a:r>
                <a:rPr lang="fr-FR" b="1">
                  <a:latin typeface="Calibri" pitchFamily="34" charset="0"/>
                </a:rPr>
                <a:t>VensimPLE</a:t>
              </a:r>
            </a:p>
          </p:txBody>
        </p:sp>
        <p:pic>
          <p:nvPicPr>
            <p:cNvPr id="9224" name="Picture 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19300" y="4286250"/>
              <a:ext cx="5247084" cy="215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insons_Gould-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82" y="96819"/>
            <a:ext cx="1935948" cy="109997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1995488" y="500063"/>
            <a:ext cx="665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Principe de fonctionnement de </a:t>
            </a:r>
            <a:r>
              <a:rPr lang="fr-FR" sz="32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Vensim</a:t>
            </a:r>
            <a:endParaRPr lang="fr-FR" sz="32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0244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2625" y="2457450"/>
            <a:ext cx="524668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ZoneTexte 9"/>
          <p:cNvSpPr txBox="1">
            <a:spLocks noChangeArrowheads="1"/>
          </p:cNvSpPr>
          <p:nvPr/>
        </p:nvSpPr>
        <p:spPr bwMode="auto">
          <a:xfrm>
            <a:off x="3829050" y="1619250"/>
            <a:ext cx="1171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réservoir</a:t>
            </a:r>
          </a:p>
        </p:txBody>
      </p:sp>
      <p:sp>
        <p:nvSpPr>
          <p:cNvPr id="10246" name="ZoneTexte 10"/>
          <p:cNvSpPr txBox="1">
            <a:spLocks noChangeArrowheads="1"/>
          </p:cNvSpPr>
          <p:nvPr/>
        </p:nvSpPr>
        <p:spPr bwMode="auto">
          <a:xfrm>
            <a:off x="2438400" y="2057400"/>
            <a:ext cx="59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flux</a:t>
            </a:r>
          </a:p>
        </p:txBody>
      </p:sp>
      <p:sp>
        <p:nvSpPr>
          <p:cNvPr id="10247" name="ZoneTexte 11"/>
          <p:cNvSpPr txBox="1">
            <a:spLocks noChangeArrowheads="1"/>
          </p:cNvSpPr>
          <p:nvPr/>
        </p:nvSpPr>
        <p:spPr bwMode="auto">
          <a:xfrm>
            <a:off x="2305050" y="4886325"/>
            <a:ext cx="4198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b="1">
                <a:solidFill>
                  <a:srgbClr val="FF0000"/>
                </a:solidFill>
              </a:rPr>
              <a:t>Variables</a:t>
            </a:r>
          </a:p>
          <a:p>
            <a:pPr algn="ctr"/>
            <a:r>
              <a:rPr lang="fr-FR" b="1">
                <a:solidFill>
                  <a:srgbClr val="FF0000"/>
                </a:solidFill>
              </a:rPr>
              <a:t>(modifiables en cours de simulation)</a:t>
            </a:r>
          </a:p>
        </p:txBody>
      </p:sp>
      <p:sp>
        <p:nvSpPr>
          <p:cNvPr id="10248" name="ZoneTexte 12"/>
          <p:cNvSpPr txBox="1">
            <a:spLocks noChangeArrowheads="1"/>
          </p:cNvSpPr>
          <p:nvPr/>
        </p:nvSpPr>
        <p:spPr bwMode="auto">
          <a:xfrm>
            <a:off x="7115175" y="3600450"/>
            <a:ext cx="1390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rétroaction</a:t>
            </a:r>
          </a:p>
        </p:txBody>
      </p:sp>
      <p:cxnSp>
        <p:nvCxnSpPr>
          <p:cNvPr id="15" name="Connecteur droit avec flèche 14"/>
          <p:cNvCxnSpPr>
            <a:stCxn id="10247" idx="0"/>
          </p:cNvCxnSpPr>
          <p:nvPr/>
        </p:nvCxnSpPr>
        <p:spPr>
          <a:xfrm rot="16200000" flipV="1">
            <a:off x="3763962" y="4246563"/>
            <a:ext cx="447675" cy="8318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10247" idx="0"/>
          </p:cNvCxnSpPr>
          <p:nvPr/>
        </p:nvCxnSpPr>
        <p:spPr>
          <a:xfrm rot="5400000" flipH="1" flipV="1">
            <a:off x="4516438" y="4373562"/>
            <a:ext cx="400050" cy="6254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0248" idx="1"/>
          </p:cNvCxnSpPr>
          <p:nvPr/>
        </p:nvCxnSpPr>
        <p:spPr>
          <a:xfrm rot="10800000">
            <a:off x="5553075" y="3619500"/>
            <a:ext cx="1562100" cy="165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0245" idx="2"/>
          </p:cNvCxnSpPr>
          <p:nvPr/>
        </p:nvCxnSpPr>
        <p:spPr>
          <a:xfrm rot="16200000" flipH="1">
            <a:off x="4154488" y="2249488"/>
            <a:ext cx="554037" cy="333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10246" idx="2"/>
          </p:cNvCxnSpPr>
          <p:nvPr/>
        </p:nvCxnSpPr>
        <p:spPr>
          <a:xfrm rot="16200000" flipH="1">
            <a:off x="2614613" y="2547938"/>
            <a:ext cx="420687" cy="1793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4" name="ZoneTexte 30"/>
          <p:cNvSpPr txBox="1">
            <a:spLocks noChangeArrowheads="1"/>
          </p:cNvSpPr>
          <p:nvPr/>
        </p:nvSpPr>
        <p:spPr bwMode="auto">
          <a:xfrm>
            <a:off x="5734050" y="2114550"/>
            <a:ext cx="59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flux</a:t>
            </a:r>
          </a:p>
        </p:txBody>
      </p:sp>
      <p:cxnSp>
        <p:nvCxnSpPr>
          <p:cNvPr id="32" name="Connecteur droit avec flèche 31"/>
          <p:cNvCxnSpPr>
            <a:stCxn id="10254" idx="2"/>
          </p:cNvCxnSpPr>
          <p:nvPr/>
        </p:nvCxnSpPr>
        <p:spPr>
          <a:xfrm rot="5400000">
            <a:off x="5634038" y="2546350"/>
            <a:ext cx="458787" cy="3349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6" name="ZoneTexte 63"/>
          <p:cNvSpPr txBox="1">
            <a:spLocks noChangeArrowheads="1"/>
          </p:cNvSpPr>
          <p:nvPr/>
        </p:nvSpPr>
        <p:spPr bwMode="auto">
          <a:xfrm>
            <a:off x="587375" y="5910263"/>
            <a:ext cx="7466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Char char="Þ"/>
            </a:pPr>
            <a:r>
              <a:rPr lang="fr-FR">
                <a:latin typeface="Calibri" pitchFamily="34" charset="0"/>
              </a:rPr>
              <a:t> Sortie sous forme de graphiques (évolution des effectifs au cours du temps)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3d1446381cc243915577a6c888249afd42f5b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745</Words>
  <Application>Microsoft Office PowerPoint</Application>
  <PresentationFormat>Affichage à l'écran (4:3)</PresentationFormat>
  <Paragraphs>158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Wingdings</vt:lpstr>
      <vt:lpstr>Symbol</vt:lpstr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</vt:vector>
  </TitlesOfParts>
  <Company>Département du Rhône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Modelisation evolution Pinsons Galapagos</dc:title>
  <dc:creator>Collège Marcel Dargent - Labo SVT</dc:creator>
  <cp:lastModifiedBy>Vincent Guili</cp:lastModifiedBy>
  <cp:revision>101</cp:revision>
  <dcterms:created xsi:type="dcterms:W3CDTF">2010-03-29T07:41:10Z</dcterms:created>
  <dcterms:modified xsi:type="dcterms:W3CDTF">2014-05-18T21:40:46Z</dcterms:modified>
</cp:coreProperties>
</file>