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0" r:id="rId4"/>
    <p:sldId id="259" r:id="rId5"/>
    <p:sldId id="261" r:id="rId6"/>
    <p:sldId id="262" r:id="rId7"/>
    <p:sldId id="263" r:id="rId8"/>
    <p:sldId id="264" r:id="rId9"/>
    <p:sldId id="265" r:id="rId10"/>
    <p:sldId id="266" r:id="rId11"/>
  </p:sldIdLst>
  <p:sldSz cx="9144000" cy="6858000" type="screen4x3"/>
  <p:notesSz cx="6858000" cy="9144000"/>
  <p:custDataLst>
    <p:tags r:id="rId1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108"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FE9B0-D434-4660-9BC6-3E45BA77164C}" type="datetimeFigureOut">
              <a:rPr lang="fr-FR" smtClean="0"/>
              <a:pPr/>
              <a:t>23/03/2015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9034D-D30A-49AE-9E1D-A845D17433E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89034D-D30A-49AE-9E1D-A845D17433E4}"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245CEB-0514-4B1B-9069-39DD2D57EA45}" type="datetimeFigureOut">
              <a:rPr lang="fr-FR" smtClean="0"/>
              <a:pPr/>
              <a:t>23/03/2015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F0D1BD-1372-40F4-BC75-797B05FF548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45CEB-0514-4B1B-9069-39DD2D57EA45}" type="datetimeFigureOut">
              <a:rPr lang="fr-FR" smtClean="0"/>
              <a:pPr/>
              <a:t>23/03/2015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0D1BD-1372-40F4-BC75-797B05FF548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lanetquest.jpl.nasa.gov/news/15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OpenExoplanetCatalogue/oec_tables/blob/master/comma_separated/open_exoplanet_catalogue.txt" TargetMode="External"/><Relationship Id="rId2" Type="http://schemas.openxmlformats.org/officeDocument/2006/relationships/hyperlink" Target="http://phl.upr.edu/projects/habitable-exoplanets-catalog/method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strosurf.com/luxorion/corpsnoir-etoiles2.htm" TargetMode="External"/><Relationship Id="rId5" Type="http://schemas.openxmlformats.org/officeDocument/2006/relationships/hyperlink" Target="http://acces.ens-lyon.fr/acces/terre/eau/enseigner/habitabilite/habitabilite"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hl.upr.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74276" y="373224"/>
            <a:ext cx="5995449" cy="953551"/>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Trier un tableau de données </a:t>
            </a:r>
          </a:p>
          <a:p>
            <a:pPr algn="ctr"/>
            <a:r>
              <a:rPr lang="fr-FR" sz="2800" b="1" dirty="0" smtClean="0">
                <a:solidFill>
                  <a:srgbClr val="002060"/>
                </a:solidFill>
                <a:latin typeface="Calibri" pitchFamily="34" charset="0"/>
                <a:cs typeface="Calibri" pitchFamily="34" charset="0"/>
              </a:rPr>
              <a:t>pour identifier des planètes habitables</a:t>
            </a:r>
            <a:endParaRPr lang="fr-FR" sz="2800" b="1" dirty="0">
              <a:solidFill>
                <a:srgbClr val="002060"/>
              </a:solidFill>
              <a:latin typeface="Calibri" pitchFamily="34" charset="0"/>
              <a:cs typeface="Calibri" pitchFamily="34" charset="0"/>
            </a:endParaRPr>
          </a:p>
        </p:txBody>
      </p:sp>
      <p:sp>
        <p:nvSpPr>
          <p:cNvPr id="5" name="ZoneTexte 4"/>
          <p:cNvSpPr txBox="1"/>
          <p:nvPr/>
        </p:nvSpPr>
        <p:spPr>
          <a:xfrm>
            <a:off x="6786155" y="6541676"/>
            <a:ext cx="2410853" cy="369332"/>
          </a:xfrm>
          <a:prstGeom prst="rect">
            <a:avLst/>
          </a:prstGeom>
          <a:noFill/>
        </p:spPr>
        <p:txBody>
          <a:bodyPr wrap="none" rtlCol="0">
            <a:spAutoFit/>
          </a:bodyPr>
          <a:lstStyle/>
          <a:p>
            <a:r>
              <a:rPr lang="fr-FR" dirty="0" smtClean="0">
                <a:solidFill>
                  <a:schemeClr val="tx1">
                    <a:lumMod val="50000"/>
                    <a:lumOff val="50000"/>
                  </a:schemeClr>
                </a:solidFill>
              </a:rPr>
              <a:t>vincent.guili@ac-lyon.fr</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HEC_All_Distance.jpg"/>
          <p:cNvPicPr>
            <a:picLocks noChangeAspect="1" noChangeArrowheads="1"/>
          </p:cNvPicPr>
          <p:nvPr/>
        </p:nvPicPr>
        <p:blipFill>
          <a:blip r:embed="rId2"/>
          <a:srcRect/>
          <a:stretch>
            <a:fillRect/>
          </a:stretch>
        </p:blipFill>
        <p:spPr bwMode="auto">
          <a:xfrm>
            <a:off x="0" y="486189"/>
            <a:ext cx="9144000" cy="5143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74276" y="373224"/>
            <a:ext cx="5995449"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2</a:t>
            </a:r>
            <a:r>
              <a:rPr lang="fr-FR" sz="2800" b="1" baseline="30000" dirty="0" smtClean="0">
                <a:solidFill>
                  <a:srgbClr val="002060"/>
                </a:solidFill>
                <a:latin typeface="Calibri" pitchFamily="34" charset="0"/>
                <a:cs typeface="Calibri" pitchFamily="34" charset="0"/>
              </a:rPr>
              <a:t>nde</a:t>
            </a:r>
            <a:r>
              <a:rPr lang="fr-FR" sz="2800" b="1" dirty="0" smtClean="0">
                <a:solidFill>
                  <a:srgbClr val="002060"/>
                </a:solidFill>
                <a:latin typeface="Calibri" pitchFamily="34" charset="0"/>
                <a:cs typeface="Calibri" pitchFamily="34" charset="0"/>
              </a:rPr>
              <a:t> - place </a:t>
            </a:r>
            <a:r>
              <a:rPr lang="fr-FR" sz="2800" b="1" dirty="0" smtClean="0">
                <a:solidFill>
                  <a:srgbClr val="002060"/>
                </a:solidFill>
                <a:latin typeface="Calibri" pitchFamily="34" charset="0"/>
                <a:cs typeface="Calibri" pitchFamily="34" charset="0"/>
              </a:rPr>
              <a:t>dans le programme</a:t>
            </a:r>
            <a:endParaRPr lang="fr-FR" sz="2800" b="1" dirty="0">
              <a:solidFill>
                <a:srgbClr val="002060"/>
              </a:solidFill>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1076325" y="1472762"/>
            <a:ext cx="6991350" cy="2819400"/>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788276" y="4845269"/>
            <a:ext cx="8061434" cy="1015663"/>
          </a:xfrm>
          <a:prstGeom prst="rect">
            <a:avLst/>
          </a:prstGeom>
          <a:noFill/>
        </p:spPr>
        <p:txBody>
          <a:bodyPr wrap="square" rtlCol="0">
            <a:spAutoFit/>
          </a:bodyPr>
          <a:lstStyle/>
          <a:p>
            <a:r>
              <a:rPr lang="fr-FR" sz="2000" b="1" dirty="0">
                <a:solidFill>
                  <a:srgbClr val="002060"/>
                </a:solidFill>
                <a:latin typeface="Calibri" pitchFamily="34" charset="0"/>
                <a:cs typeface="Calibri" pitchFamily="34" charset="0"/>
              </a:rPr>
              <a:t>Objectif : </a:t>
            </a:r>
            <a:r>
              <a:rPr lang="fr-FR" sz="2000" b="1" dirty="0">
                <a:solidFill>
                  <a:schemeClr val="tx1">
                    <a:lumMod val="85000"/>
                    <a:lumOff val="15000"/>
                  </a:schemeClr>
                </a:solidFill>
                <a:latin typeface="Calibri" pitchFamily="34" charset="0"/>
                <a:cs typeface="Calibri" pitchFamily="34" charset="0"/>
              </a:rPr>
              <a:t>examiner les caractéristiques des </a:t>
            </a:r>
            <a:r>
              <a:rPr lang="fr-FR" sz="2000" b="1" dirty="0" err="1">
                <a:solidFill>
                  <a:schemeClr val="tx1">
                    <a:lumMod val="85000"/>
                    <a:lumOff val="15000"/>
                  </a:schemeClr>
                </a:solidFill>
                <a:latin typeface="Calibri" pitchFamily="34" charset="0"/>
                <a:cs typeface="Calibri" pitchFamily="34" charset="0"/>
              </a:rPr>
              <a:t>exoplanètes</a:t>
            </a:r>
            <a:r>
              <a:rPr lang="fr-FR" sz="2000" b="1" dirty="0">
                <a:solidFill>
                  <a:schemeClr val="tx1">
                    <a:lumMod val="85000"/>
                    <a:lumOff val="15000"/>
                  </a:schemeClr>
                </a:solidFill>
                <a:latin typeface="Calibri" pitchFamily="34" charset="0"/>
                <a:cs typeface="Calibri" pitchFamily="34" charset="0"/>
              </a:rPr>
              <a:t> connues à ce jour </a:t>
            </a:r>
            <a:endParaRPr lang="fr-FR" sz="2000" b="1" dirty="0" smtClean="0">
              <a:solidFill>
                <a:schemeClr val="tx1">
                  <a:lumMod val="85000"/>
                  <a:lumOff val="15000"/>
                </a:schemeClr>
              </a:solidFill>
              <a:latin typeface="Calibri" pitchFamily="34" charset="0"/>
              <a:cs typeface="Calibri" pitchFamily="34" charset="0"/>
            </a:endParaRPr>
          </a:p>
          <a:p>
            <a:r>
              <a:rPr lang="fr-FR" sz="2000" b="1" dirty="0">
                <a:solidFill>
                  <a:schemeClr val="tx1">
                    <a:lumMod val="85000"/>
                    <a:lumOff val="15000"/>
                  </a:schemeClr>
                </a:solidFill>
                <a:latin typeface="Calibri" pitchFamily="34" charset="0"/>
                <a:cs typeface="Calibri" pitchFamily="34" charset="0"/>
              </a:rPr>
              <a:t> </a:t>
            </a:r>
            <a:r>
              <a:rPr lang="fr-FR" sz="2000" b="1" dirty="0" smtClean="0">
                <a:solidFill>
                  <a:schemeClr val="tx1">
                    <a:lumMod val="85000"/>
                    <a:lumOff val="15000"/>
                  </a:schemeClr>
                </a:solidFill>
                <a:latin typeface="Calibri" pitchFamily="34" charset="0"/>
                <a:cs typeface="Calibri" pitchFamily="34" charset="0"/>
              </a:rPr>
              <a:t>                 afin </a:t>
            </a:r>
            <a:r>
              <a:rPr lang="fr-FR" sz="2000" b="1" dirty="0">
                <a:solidFill>
                  <a:schemeClr val="tx1">
                    <a:lumMod val="85000"/>
                    <a:lumOff val="15000"/>
                  </a:schemeClr>
                </a:solidFill>
                <a:latin typeface="Calibri" pitchFamily="34" charset="0"/>
                <a:cs typeface="Calibri" pitchFamily="34" charset="0"/>
              </a:rPr>
              <a:t>d’identifier des </a:t>
            </a:r>
            <a:r>
              <a:rPr lang="fr-FR" sz="2000" b="1" dirty="0" err="1">
                <a:solidFill>
                  <a:schemeClr val="tx1">
                    <a:lumMod val="85000"/>
                    <a:lumOff val="15000"/>
                  </a:schemeClr>
                </a:solidFill>
                <a:latin typeface="Calibri" pitchFamily="34" charset="0"/>
                <a:cs typeface="Calibri" pitchFamily="34" charset="0"/>
              </a:rPr>
              <a:t>exoterres</a:t>
            </a:r>
            <a:endParaRPr lang="fr-FR" sz="2000" b="1" dirty="0">
              <a:solidFill>
                <a:schemeClr val="tx1">
                  <a:lumMod val="85000"/>
                  <a:lumOff val="15000"/>
                </a:schemeClr>
              </a:solidFill>
              <a:latin typeface="Calibri" pitchFamily="34" charset="0"/>
              <a:cs typeface="Calibri" pitchFamily="34" charset="0"/>
            </a:endParaRPr>
          </a:p>
          <a:p>
            <a:endParaRPr lang="fr-FR" sz="20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74276" y="373224"/>
            <a:ext cx="5995449"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Documents proposés</a:t>
            </a:r>
            <a:endParaRPr lang="fr-FR" sz="2800" b="1" dirty="0">
              <a:solidFill>
                <a:srgbClr val="002060"/>
              </a:solidFill>
              <a:latin typeface="Calibri" pitchFamily="34" charset="0"/>
              <a:cs typeface="Calibri" pitchFamily="34" charset="0"/>
            </a:endParaRPr>
          </a:p>
        </p:txBody>
      </p:sp>
      <p:sp>
        <p:nvSpPr>
          <p:cNvPr id="5" name="ZoneTexte 4"/>
          <p:cNvSpPr txBox="1"/>
          <p:nvPr/>
        </p:nvSpPr>
        <p:spPr>
          <a:xfrm>
            <a:off x="451945" y="935423"/>
            <a:ext cx="8492359" cy="2492990"/>
          </a:xfrm>
          <a:prstGeom prst="rect">
            <a:avLst/>
          </a:prstGeom>
          <a:noFill/>
        </p:spPr>
        <p:txBody>
          <a:bodyPr wrap="square" rtlCol="0">
            <a:spAutoFit/>
          </a:bodyPr>
          <a:lstStyle/>
          <a:p>
            <a:r>
              <a:rPr lang="fr-FR" b="1" dirty="0">
                <a:solidFill>
                  <a:srgbClr val="0070C0"/>
                </a:solidFill>
              </a:rPr>
              <a:t>Document 1 </a:t>
            </a:r>
            <a:r>
              <a:rPr lang="fr-FR" b="1" dirty="0"/>
              <a:t>– Le </a:t>
            </a:r>
            <a:r>
              <a:rPr lang="fr-FR" b="1" dirty="0" err="1"/>
              <a:t>téléscope</a:t>
            </a:r>
            <a:r>
              <a:rPr lang="fr-FR" b="1" dirty="0"/>
              <a:t> Kepler découvre la première </a:t>
            </a:r>
            <a:r>
              <a:rPr lang="fr-FR" b="1" dirty="0" err="1"/>
              <a:t>exoterre</a:t>
            </a:r>
            <a:r>
              <a:rPr lang="fr-FR" b="1" dirty="0"/>
              <a:t> en zone </a:t>
            </a:r>
            <a:r>
              <a:rPr lang="fr-FR" b="1" dirty="0" smtClean="0"/>
              <a:t>habitable</a:t>
            </a:r>
          </a:p>
          <a:p>
            <a:r>
              <a:rPr lang="fr-FR" sz="1400" dirty="0" smtClean="0"/>
              <a:t>D’après un communiqué de la NASA, 17 avril 2014 </a:t>
            </a:r>
            <a:r>
              <a:rPr lang="fr-FR" sz="1200" dirty="0" smtClean="0">
                <a:hlinkClick r:id="rId2"/>
              </a:rPr>
              <a:t>http://planetquest.jpl.nasa.gov/news/158</a:t>
            </a:r>
            <a:endParaRPr lang="fr-FR" sz="1200" dirty="0" smtClean="0"/>
          </a:p>
          <a:p>
            <a:endParaRPr lang="fr-FR" sz="1200" dirty="0" smtClean="0"/>
          </a:p>
          <a:p>
            <a:r>
              <a:rPr lang="fr-FR" sz="1200" dirty="0"/>
              <a:t>Le télescope Kepler de la NASA mesure en permanence la  luminosité de plus de 150 000 étoiles. Il est capable de détecter des planètes de la taille de la Terre autour d’étoiles semblables au Soleil. La planète Kepler-186f fait partie du système stellaire Kepler-186, situé à environ 500 années-lumière de la Terre dans la constellation du Cygne. Ce système stellaire comporte 5 planètes en orbite autour d’une étoile deux fois plus petite et moins massive que notre Soleil. L’étoile est classée naine M, ou naine rouge, un type d’étoile qui représente 70 % des étoiles de la Voie Lactée. Bien que la taille de Kepler-186f ait été déterminée, sa masse et sa composition restent inconnues. Mais les recherches sur les </a:t>
            </a:r>
            <a:r>
              <a:rPr lang="fr-FR" sz="1200" dirty="0" err="1"/>
              <a:t>exoplanètes</a:t>
            </a:r>
            <a:r>
              <a:rPr lang="fr-FR" sz="1200" dirty="0"/>
              <a:t> donnent à penser qu’elle doit être rocheuse. Sa période de révolution est de 130 jours, et elle ne reçoit de son étoile qu’un tiers de l’énergie reçue du Soleil par la Terre. Cela la place en limite de la zone d’habitabilité (zone claire sur l’image).</a:t>
            </a:r>
          </a:p>
          <a:p>
            <a:endParaRPr lang="fr-FR" sz="1600" dirty="0"/>
          </a:p>
        </p:txBody>
      </p:sp>
      <p:pic>
        <p:nvPicPr>
          <p:cNvPr id="6" name="Image 5"/>
          <p:cNvPicPr/>
          <p:nvPr/>
        </p:nvPicPr>
        <p:blipFill>
          <a:blip r:embed="rId3"/>
          <a:srcRect/>
          <a:stretch>
            <a:fillRect/>
          </a:stretch>
        </p:blipFill>
        <p:spPr bwMode="auto">
          <a:xfrm>
            <a:off x="1495019" y="3215448"/>
            <a:ext cx="6301105" cy="354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74276" y="373224"/>
            <a:ext cx="5995449"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Supports </a:t>
            </a:r>
            <a:r>
              <a:rPr lang="fr-FR" sz="2800" b="1" dirty="0" smtClean="0">
                <a:solidFill>
                  <a:srgbClr val="002060"/>
                </a:solidFill>
                <a:latin typeface="Calibri" pitchFamily="34" charset="0"/>
                <a:cs typeface="Calibri" pitchFamily="34" charset="0"/>
              </a:rPr>
              <a:t>proposés</a:t>
            </a:r>
            <a:endParaRPr lang="fr-FR" sz="2800" b="1" dirty="0">
              <a:solidFill>
                <a:srgbClr val="002060"/>
              </a:solidFill>
              <a:latin typeface="Calibri" pitchFamily="34" charset="0"/>
              <a:cs typeface="Calibri" pitchFamily="34" charset="0"/>
            </a:endParaRPr>
          </a:p>
        </p:txBody>
      </p:sp>
      <p:sp>
        <p:nvSpPr>
          <p:cNvPr id="5" name="ZoneTexte 4"/>
          <p:cNvSpPr txBox="1"/>
          <p:nvPr/>
        </p:nvSpPr>
        <p:spPr>
          <a:xfrm>
            <a:off x="451945" y="956444"/>
            <a:ext cx="8692055" cy="1508105"/>
          </a:xfrm>
          <a:prstGeom prst="rect">
            <a:avLst/>
          </a:prstGeom>
          <a:noFill/>
        </p:spPr>
        <p:txBody>
          <a:bodyPr wrap="square" rtlCol="0">
            <a:spAutoFit/>
          </a:bodyPr>
          <a:lstStyle/>
          <a:p>
            <a:r>
              <a:rPr lang="fr-FR" b="1" dirty="0">
                <a:solidFill>
                  <a:srgbClr val="0070C0"/>
                </a:solidFill>
              </a:rPr>
              <a:t>Document </a:t>
            </a:r>
            <a:r>
              <a:rPr lang="fr-FR" b="1" dirty="0" smtClean="0">
                <a:solidFill>
                  <a:srgbClr val="0070C0"/>
                </a:solidFill>
              </a:rPr>
              <a:t>2 </a:t>
            </a:r>
            <a:r>
              <a:rPr lang="fr-FR" b="1" dirty="0"/>
              <a:t>– </a:t>
            </a:r>
            <a:r>
              <a:rPr lang="fr-FR" b="1" dirty="0" err="1" smtClean="0"/>
              <a:t>Exoterres</a:t>
            </a:r>
            <a:r>
              <a:rPr lang="fr-FR" b="1" dirty="0" smtClean="0"/>
              <a:t> et conditions d’habitabilité d’une planète </a:t>
            </a:r>
          </a:p>
          <a:p>
            <a:r>
              <a:rPr lang="es-ES" sz="1400" dirty="0" err="1" smtClean="0"/>
              <a:t>D’après</a:t>
            </a:r>
            <a:r>
              <a:rPr lang="es-ES" sz="1400" dirty="0" smtClean="0"/>
              <a:t> le </a:t>
            </a:r>
            <a:r>
              <a:rPr lang="es-ES" sz="1400" dirty="0" err="1" smtClean="0"/>
              <a:t>Planetary</a:t>
            </a:r>
            <a:r>
              <a:rPr lang="es-ES" sz="1400" dirty="0" smtClean="0"/>
              <a:t> </a:t>
            </a:r>
            <a:r>
              <a:rPr lang="es-ES" sz="1400" dirty="0" err="1" smtClean="0"/>
              <a:t>Habitability</a:t>
            </a:r>
            <a:r>
              <a:rPr lang="es-ES" sz="1400" dirty="0" smtClean="0"/>
              <a:t> </a:t>
            </a:r>
            <a:r>
              <a:rPr lang="es-ES" sz="1400" dirty="0" err="1" smtClean="0"/>
              <a:t>Laboratory</a:t>
            </a:r>
            <a:r>
              <a:rPr lang="es-ES" sz="1400" dirty="0" smtClean="0"/>
              <a:t> de Puerto </a:t>
            </a:r>
            <a:r>
              <a:rPr lang="es-ES" sz="1200" dirty="0" smtClean="0"/>
              <a:t>Rico </a:t>
            </a:r>
            <a:r>
              <a:rPr lang="es-ES" sz="1200" dirty="0" smtClean="0">
                <a:hlinkClick r:id="rId2"/>
              </a:rPr>
              <a:t>http://phl.upr.edu/projects/habitable-exoplanets-catalog/methods</a:t>
            </a:r>
            <a:endParaRPr lang="es-ES" sz="1200" dirty="0" smtClean="0"/>
          </a:p>
          <a:p>
            <a:endParaRPr lang="fr-FR" sz="1200" dirty="0" smtClean="0"/>
          </a:p>
          <a:p>
            <a:r>
              <a:rPr lang="fr-FR" sz="1600" dirty="0"/>
              <a:t>Une planète est potentiellement habitable (présence d’eau liquide en surface) si sa masse est comprise entre 0.1 et 10 masses terrestres ou que son rayon est compris entre 0.5 et 2.5 rayons terrestres, et qu’elle orbite dans la zone d’habitabilité d’une étoile</a:t>
            </a:r>
            <a:r>
              <a:rPr lang="fr-FR" sz="1600" dirty="0" smtClean="0"/>
              <a:t>.</a:t>
            </a:r>
            <a:endParaRPr lang="fr-FR" sz="1600" dirty="0"/>
          </a:p>
        </p:txBody>
      </p:sp>
      <p:sp>
        <p:nvSpPr>
          <p:cNvPr id="7" name="ZoneTexte 6"/>
          <p:cNvSpPr txBox="1"/>
          <p:nvPr/>
        </p:nvSpPr>
        <p:spPr>
          <a:xfrm>
            <a:off x="451945" y="3347525"/>
            <a:ext cx="8692055" cy="769441"/>
          </a:xfrm>
          <a:prstGeom prst="rect">
            <a:avLst/>
          </a:prstGeom>
          <a:noFill/>
        </p:spPr>
        <p:txBody>
          <a:bodyPr wrap="square" rtlCol="0">
            <a:spAutoFit/>
          </a:bodyPr>
          <a:lstStyle/>
          <a:p>
            <a:r>
              <a:rPr lang="fr-FR" b="1" dirty="0">
                <a:solidFill>
                  <a:srgbClr val="0070C0"/>
                </a:solidFill>
              </a:rPr>
              <a:t>Document </a:t>
            </a:r>
            <a:r>
              <a:rPr lang="fr-FR" b="1" dirty="0" smtClean="0">
                <a:solidFill>
                  <a:srgbClr val="0070C0"/>
                </a:solidFill>
              </a:rPr>
              <a:t>3 </a:t>
            </a:r>
            <a:r>
              <a:rPr lang="fr-FR" b="1" dirty="0"/>
              <a:t>– </a:t>
            </a:r>
            <a:r>
              <a:rPr lang="fr-FR" b="1" dirty="0" smtClean="0"/>
              <a:t>Catalogues d’</a:t>
            </a:r>
            <a:r>
              <a:rPr lang="fr-FR" b="1" dirty="0" err="1" smtClean="0"/>
              <a:t>exoplanètes</a:t>
            </a:r>
            <a:endParaRPr lang="fr-FR" b="1" dirty="0" smtClean="0"/>
          </a:p>
          <a:p>
            <a:r>
              <a:rPr lang="es-ES" sz="1400" dirty="0" err="1" smtClean="0"/>
              <a:t>D’après</a:t>
            </a:r>
            <a:r>
              <a:rPr lang="es-ES" sz="1400" dirty="0" smtClean="0"/>
              <a:t> </a:t>
            </a:r>
            <a:r>
              <a:rPr lang="es-ES" sz="1200" dirty="0" smtClean="0">
                <a:hlinkClick r:id="rId3"/>
              </a:rPr>
              <a:t>https://github.com/OpenExoplanetCatalogue/oec_tables/blob/master/comma_separated/open_exoplanet_catalogue.txt</a:t>
            </a:r>
            <a:endParaRPr lang="es-ES" sz="1200" dirty="0" smtClean="0"/>
          </a:p>
          <a:p>
            <a:endParaRPr lang="fr-FR" sz="1200" dirty="0" smtClean="0"/>
          </a:p>
        </p:txBody>
      </p:sp>
      <p:pic>
        <p:nvPicPr>
          <p:cNvPr id="3074" name="Picture 2" descr="L:\Capture.JPG"/>
          <p:cNvPicPr>
            <a:picLocks noChangeAspect="1" noChangeArrowheads="1"/>
          </p:cNvPicPr>
          <p:nvPr/>
        </p:nvPicPr>
        <p:blipFill>
          <a:blip r:embed="rId4"/>
          <a:srcRect/>
          <a:stretch>
            <a:fillRect/>
          </a:stretch>
        </p:blipFill>
        <p:spPr bwMode="auto">
          <a:xfrm>
            <a:off x="1366838" y="4068652"/>
            <a:ext cx="6410325" cy="1495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1064" y="1329844"/>
            <a:ext cx="8629157" cy="493744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328421" y="373224"/>
            <a:ext cx="6487159"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Structure du catalogue après adaptation</a:t>
            </a:r>
            <a:endParaRPr lang="fr-FR" sz="28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28421" y="373224"/>
            <a:ext cx="6487159"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Adaptation du catalogue original</a:t>
            </a:r>
            <a:endParaRPr lang="fr-FR" sz="2800" b="1" dirty="0">
              <a:solidFill>
                <a:srgbClr val="002060"/>
              </a:solidFill>
              <a:latin typeface="Calibri" pitchFamily="34" charset="0"/>
              <a:cs typeface="Calibri" pitchFamily="34" charset="0"/>
            </a:endParaRPr>
          </a:p>
        </p:txBody>
      </p:sp>
      <p:pic>
        <p:nvPicPr>
          <p:cNvPr id="4098" name="Picture 2" descr="L:\Capture.JPG"/>
          <p:cNvPicPr>
            <a:picLocks noChangeAspect="1" noChangeArrowheads="1"/>
          </p:cNvPicPr>
          <p:nvPr/>
        </p:nvPicPr>
        <p:blipFill>
          <a:blip r:embed="rId3"/>
          <a:srcRect/>
          <a:stretch>
            <a:fillRect/>
          </a:stretch>
        </p:blipFill>
        <p:spPr bwMode="auto">
          <a:xfrm>
            <a:off x="178675" y="1075661"/>
            <a:ext cx="9144000" cy="3445438"/>
          </a:xfrm>
          <a:prstGeom prst="rect">
            <a:avLst/>
          </a:prstGeom>
          <a:ln>
            <a:noFill/>
          </a:ln>
          <a:effectLst>
            <a:outerShdw blurRad="292100" dist="139700" dir="2700000" algn="tl" rotWithShape="0">
              <a:srgbClr val="333333">
                <a:alpha val="65000"/>
              </a:srgbClr>
            </a:outerShdw>
          </a:effectLst>
        </p:spPr>
      </p:pic>
      <p:grpSp>
        <p:nvGrpSpPr>
          <p:cNvPr id="8" name="Groupe 7"/>
          <p:cNvGrpSpPr/>
          <p:nvPr/>
        </p:nvGrpSpPr>
        <p:grpSpPr>
          <a:xfrm>
            <a:off x="1551761" y="2165131"/>
            <a:ext cx="7654384" cy="1870841"/>
            <a:chOff x="1551761" y="2165131"/>
            <a:chExt cx="7654384" cy="1870841"/>
          </a:xfrm>
        </p:grpSpPr>
        <p:pic>
          <p:nvPicPr>
            <p:cNvPr id="6" name="Picture 2"/>
            <p:cNvPicPr>
              <a:picLocks noChangeAspect="1" noChangeArrowheads="1"/>
            </p:cNvPicPr>
            <p:nvPr/>
          </p:nvPicPr>
          <p:blipFill>
            <a:blip r:embed="rId4"/>
            <a:srcRect b="69885"/>
            <a:stretch>
              <a:fillRect/>
            </a:stretch>
          </p:blipFill>
          <p:spPr bwMode="auto">
            <a:xfrm>
              <a:off x="1551761" y="2727720"/>
              <a:ext cx="7592239" cy="1308252"/>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1948070" y="2165131"/>
              <a:ext cx="7258075" cy="369332"/>
            </a:xfrm>
            <a:prstGeom prst="rect">
              <a:avLst/>
            </a:prstGeom>
            <a:noFill/>
          </p:spPr>
          <p:txBody>
            <a:bodyPr wrap="square" rtlCol="0">
              <a:spAutoFit/>
            </a:bodyPr>
            <a:lstStyle/>
            <a:p>
              <a:r>
                <a:rPr lang="fr-FR" b="1" dirty="0" smtClean="0">
                  <a:solidFill>
                    <a:srgbClr val="FF0000"/>
                  </a:solidFill>
                </a:rPr>
                <a:t>1- sélection et traduction de quelques paramètres ; conversion des unités</a:t>
              </a:r>
              <a:endParaRPr lang="fr-FR" b="1" dirty="0">
                <a:solidFill>
                  <a:srgbClr val="FF0000"/>
                </a:solidFill>
              </a:endParaRPr>
            </a:p>
          </p:txBody>
        </p:sp>
      </p:grpSp>
      <p:grpSp>
        <p:nvGrpSpPr>
          <p:cNvPr id="13" name="Groupe 12"/>
          <p:cNvGrpSpPr/>
          <p:nvPr/>
        </p:nvGrpSpPr>
        <p:grpSpPr>
          <a:xfrm>
            <a:off x="596348" y="2743200"/>
            <a:ext cx="8150087" cy="4582565"/>
            <a:chOff x="596348" y="2743200"/>
            <a:chExt cx="8150087" cy="4582565"/>
          </a:xfrm>
        </p:grpSpPr>
        <p:sp>
          <p:nvSpPr>
            <p:cNvPr id="9" name="ZoneTexte 8"/>
            <p:cNvSpPr txBox="1"/>
            <p:nvPr/>
          </p:nvSpPr>
          <p:spPr>
            <a:xfrm>
              <a:off x="3617844" y="4558749"/>
              <a:ext cx="4731360" cy="369332"/>
            </a:xfrm>
            <a:prstGeom prst="rect">
              <a:avLst/>
            </a:prstGeom>
            <a:noFill/>
          </p:spPr>
          <p:txBody>
            <a:bodyPr wrap="none" rtlCol="0">
              <a:spAutoFit/>
            </a:bodyPr>
            <a:lstStyle/>
            <a:p>
              <a:r>
                <a:rPr lang="fr-FR" b="1" dirty="0" smtClean="0">
                  <a:solidFill>
                    <a:srgbClr val="FF0000"/>
                  </a:solidFill>
                </a:rPr>
                <a:t>2 – ajout de la distance de la zone d’habitabilité</a:t>
              </a:r>
              <a:endParaRPr lang="fr-FR" b="1" dirty="0">
                <a:solidFill>
                  <a:srgbClr val="FF0000"/>
                </a:solidFill>
              </a:endParaRPr>
            </a:p>
          </p:txBody>
        </p:sp>
        <p:sp>
          <p:nvSpPr>
            <p:cNvPr id="10" name="Rectangle 9"/>
            <p:cNvSpPr/>
            <p:nvPr/>
          </p:nvSpPr>
          <p:spPr>
            <a:xfrm>
              <a:off x="6321287" y="2743200"/>
              <a:ext cx="901148" cy="1285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96348" y="4863552"/>
              <a:ext cx="8150087" cy="2462213"/>
            </a:xfrm>
            <a:prstGeom prst="rect">
              <a:avLst/>
            </a:prstGeom>
            <a:noFill/>
          </p:spPr>
          <p:txBody>
            <a:bodyPr wrap="square" rtlCol="0">
              <a:spAutoFit/>
            </a:bodyPr>
            <a:lstStyle/>
            <a:p>
              <a:r>
                <a:rPr lang="fr-FR" sz="1400" dirty="0"/>
                <a:t>La zone d’habitabilité est déterminée à partir de la formule suivante </a:t>
              </a:r>
              <a:r>
                <a:rPr lang="fr-FR" sz="1400" dirty="0" smtClean="0"/>
                <a:t>:                                        </a:t>
              </a:r>
              <a:r>
                <a:rPr lang="fr-FR" sz="1400" dirty="0"/>
                <a:t>  (en UA)</a:t>
              </a:r>
            </a:p>
            <a:p>
              <a:r>
                <a:rPr lang="fr-FR" sz="1400" dirty="0"/>
                <a:t>	</a:t>
              </a:r>
              <a:endParaRPr lang="fr-FR" sz="1400" dirty="0" smtClean="0"/>
            </a:p>
            <a:p>
              <a:r>
                <a:rPr lang="fr-FR" sz="1400" dirty="0" smtClean="0"/>
                <a:t>                                                                                         d </a:t>
              </a:r>
              <a:r>
                <a:rPr lang="fr-FR" sz="1400" dirty="0"/>
                <a:t>est la position d'habitabilité en unités astronomiques (UA),</a:t>
              </a:r>
            </a:p>
            <a:p>
              <a:r>
                <a:rPr lang="fr-FR" sz="1400" dirty="0" smtClean="0"/>
                <a:t>                                                                                         L </a:t>
              </a:r>
              <a:r>
                <a:rPr lang="fr-FR" sz="1400" baseline="-25000" dirty="0"/>
                <a:t>étoile </a:t>
              </a:r>
              <a:r>
                <a:rPr lang="fr-FR" sz="1400" dirty="0"/>
                <a:t>et L </a:t>
              </a:r>
              <a:r>
                <a:rPr lang="fr-FR" sz="1400" baseline="-25000" dirty="0"/>
                <a:t>Soleil</a:t>
              </a:r>
              <a:r>
                <a:rPr lang="fr-FR" sz="1400" dirty="0"/>
                <a:t> est la luminosité de l'étoile, et du Soleil,</a:t>
              </a:r>
            </a:p>
            <a:p>
              <a:r>
                <a:rPr lang="fr-FR" sz="1400" dirty="0" smtClean="0"/>
                <a:t>                                                                                         d </a:t>
              </a:r>
              <a:r>
                <a:rPr lang="fr-FR" sz="1400" dirty="0"/>
                <a:t>T-S est la distance Terre Soleil en UA.</a:t>
              </a:r>
            </a:p>
            <a:p>
              <a:r>
                <a:rPr lang="fr-FR" sz="1400" dirty="0"/>
                <a:t>Pour cela il faut connaître la luminosité de l’étoile, on utilise la loi de Planck qui la relie à sa taille :</a:t>
              </a:r>
            </a:p>
            <a:p>
              <a:r>
                <a:rPr lang="fr-FR" sz="1400" dirty="0" smtClean="0"/>
                <a:t>                                   L </a:t>
              </a:r>
              <a:r>
                <a:rPr lang="fr-FR" sz="1400" dirty="0"/>
                <a:t>= 4p R</a:t>
              </a:r>
              <a:r>
                <a:rPr lang="fr-FR" sz="1400" baseline="30000" dirty="0"/>
                <a:t>2</a:t>
              </a:r>
              <a:r>
                <a:rPr lang="fr-FR" sz="1400" dirty="0"/>
                <a:t> </a:t>
              </a:r>
              <a:r>
                <a:rPr lang="fr-FR" sz="1400" dirty="0" smtClean="0">
                  <a:latin typeface="Symbol" pitchFamily="18" charset="2"/>
                </a:rPr>
                <a:t>s</a:t>
              </a:r>
              <a:r>
                <a:rPr lang="fr-FR" sz="1400" dirty="0" smtClean="0"/>
                <a:t>T</a:t>
              </a:r>
              <a:r>
                <a:rPr lang="fr-FR" sz="1400" baseline="30000" dirty="0" smtClean="0"/>
                <a:t>4</a:t>
              </a:r>
              <a:r>
                <a:rPr lang="fr-FR" sz="1400" dirty="0" smtClean="0"/>
                <a:t> avec </a:t>
              </a:r>
              <a:r>
                <a:rPr lang="fr-FR" sz="1400" dirty="0">
                  <a:latin typeface="Symbol" pitchFamily="18" charset="2"/>
                </a:rPr>
                <a:t>s</a:t>
              </a:r>
              <a:r>
                <a:rPr lang="fr-FR" sz="1400" dirty="0"/>
                <a:t> = 5.7x10</a:t>
              </a:r>
              <a:r>
                <a:rPr lang="fr-FR" sz="1400" baseline="30000" dirty="0"/>
                <a:t>-8</a:t>
              </a:r>
              <a:r>
                <a:rPr lang="fr-FR" sz="1400" dirty="0"/>
                <a:t> W/m</a:t>
              </a:r>
              <a:r>
                <a:rPr lang="fr-FR" sz="1400" baseline="30000" dirty="0"/>
                <a:t>2</a:t>
              </a:r>
              <a:r>
                <a:rPr lang="fr-FR" sz="1400" dirty="0"/>
                <a:t>.K</a:t>
              </a:r>
              <a:r>
                <a:rPr lang="fr-FR" sz="1400" baseline="30000" dirty="0"/>
                <a:t>4</a:t>
              </a:r>
              <a:r>
                <a:rPr lang="fr-FR" sz="1400" dirty="0"/>
                <a:t>, la constante de Stefan</a:t>
              </a:r>
              <a:r>
                <a:rPr lang="fr-FR" sz="1400" dirty="0" smtClean="0"/>
                <a:t>.</a:t>
              </a:r>
            </a:p>
            <a:p>
              <a:endParaRPr lang="fr-FR" sz="800" dirty="0" smtClean="0"/>
            </a:p>
            <a:p>
              <a:r>
                <a:rPr lang="fr-FR" sz="1100" dirty="0"/>
                <a:t>Sources : 	</a:t>
              </a:r>
              <a:r>
                <a:rPr lang="fr-FR" sz="1100" u="sng" dirty="0">
                  <a:hlinkClick r:id="rId5"/>
                </a:rPr>
                <a:t>http://</a:t>
              </a:r>
              <a:r>
                <a:rPr lang="fr-FR" sz="1100" u="sng" dirty="0" smtClean="0">
                  <a:hlinkClick r:id="rId5"/>
                </a:rPr>
                <a:t>acces.ens-lyon.fr/acces/terre/eau/enseigner/habitabilite/habitabilite</a:t>
              </a:r>
              <a:endParaRPr lang="fr-FR" sz="1100" u="sng" dirty="0" smtClean="0"/>
            </a:p>
            <a:p>
              <a:r>
                <a:rPr lang="fr-FR" sz="1100" dirty="0"/>
                <a:t> </a:t>
              </a:r>
              <a:r>
                <a:rPr lang="fr-FR" sz="1100" dirty="0" smtClean="0"/>
                <a:t>                           </a:t>
              </a:r>
              <a:r>
                <a:rPr lang="fr-FR" sz="1100" u="sng" dirty="0" smtClean="0">
                  <a:hlinkClick r:id="rId6"/>
                </a:rPr>
                <a:t>http</a:t>
              </a:r>
              <a:r>
                <a:rPr lang="fr-FR" sz="1100" u="sng" dirty="0">
                  <a:hlinkClick r:id="rId6"/>
                </a:rPr>
                <a:t>://www.astrosurf.com/luxorion/corpsnoir-etoiles2.htm</a:t>
              </a:r>
              <a:endParaRPr lang="fr-FR" sz="1100" dirty="0"/>
            </a:p>
            <a:p>
              <a:endParaRPr lang="fr-FR" sz="1400" dirty="0"/>
            </a:p>
            <a:p>
              <a:endParaRPr lang="fr-FR" sz="1200" dirty="0"/>
            </a:p>
          </p:txBody>
        </p:sp>
        <p:pic>
          <p:nvPicPr>
            <p:cNvPr id="12" name="Image 11" descr="equation"/>
            <p:cNvPicPr/>
            <p:nvPr/>
          </p:nvPicPr>
          <p:blipFill>
            <a:blip r:embed="rId7"/>
            <a:srcRect t="8050" b="18347"/>
            <a:stretch>
              <a:fillRect/>
            </a:stretch>
          </p:blipFill>
          <p:spPr bwMode="auto">
            <a:xfrm>
              <a:off x="5709285" y="4838033"/>
              <a:ext cx="1515552" cy="38897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01532" y="373224"/>
            <a:ext cx="6940937"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Aide technique</a:t>
            </a:r>
            <a:endParaRPr lang="fr-FR" sz="2800" b="1" dirty="0">
              <a:solidFill>
                <a:srgbClr val="002060"/>
              </a:solidFill>
              <a:latin typeface="Calibri" pitchFamily="34" charset="0"/>
              <a:cs typeface="Calibri" pitchFamily="34" charset="0"/>
            </a:endParaRPr>
          </a:p>
        </p:txBody>
      </p:sp>
      <p:pic>
        <p:nvPicPr>
          <p:cNvPr id="5122" name="Picture 2"/>
          <p:cNvPicPr>
            <a:picLocks noChangeAspect="1" noChangeArrowheads="1"/>
          </p:cNvPicPr>
          <p:nvPr/>
        </p:nvPicPr>
        <p:blipFill>
          <a:blip r:embed="rId2"/>
          <a:srcRect/>
          <a:stretch>
            <a:fillRect/>
          </a:stretch>
        </p:blipFill>
        <p:spPr bwMode="auto">
          <a:xfrm>
            <a:off x="802378" y="1009650"/>
            <a:ext cx="7115175" cy="1181100"/>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3"/>
          <a:srcRect/>
          <a:stretch>
            <a:fillRect/>
          </a:stretch>
        </p:blipFill>
        <p:spPr bwMode="auto">
          <a:xfrm>
            <a:off x="802378" y="3458197"/>
            <a:ext cx="6924675" cy="1266825"/>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988888" y="2844753"/>
            <a:ext cx="6940937"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Aide à la démarche de résolution</a:t>
            </a:r>
            <a:endParaRPr lang="fr-FR" sz="28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1548" y="1139687"/>
            <a:ext cx="8521148" cy="17360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328421" y="373224"/>
            <a:ext cx="6487159"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Proposition de consigne et évaluation</a:t>
            </a:r>
            <a:endParaRPr lang="fr-FR" sz="2800" b="1" dirty="0">
              <a:solidFill>
                <a:srgbClr val="002060"/>
              </a:solidFill>
              <a:latin typeface="Calibri" pitchFamily="34" charset="0"/>
              <a:cs typeface="Calibri" pitchFamily="34" charset="0"/>
            </a:endParaRPr>
          </a:p>
        </p:txBody>
      </p:sp>
      <p:pic>
        <p:nvPicPr>
          <p:cNvPr id="6147" name="Picture 3"/>
          <p:cNvPicPr>
            <a:picLocks noChangeAspect="1" noChangeArrowheads="1"/>
          </p:cNvPicPr>
          <p:nvPr/>
        </p:nvPicPr>
        <p:blipFill>
          <a:blip r:embed="rId2"/>
          <a:srcRect/>
          <a:stretch>
            <a:fillRect/>
          </a:stretch>
        </p:blipFill>
        <p:spPr bwMode="auto">
          <a:xfrm>
            <a:off x="2124075" y="3367295"/>
            <a:ext cx="4895850" cy="2800350"/>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275370" y="1147327"/>
            <a:ext cx="8585860" cy="1631216"/>
          </a:xfrm>
          <a:prstGeom prst="rect">
            <a:avLst/>
          </a:prstGeom>
          <a:noFill/>
        </p:spPr>
        <p:txBody>
          <a:bodyPr wrap="square" rtlCol="0">
            <a:spAutoFit/>
          </a:bodyPr>
          <a:lstStyle/>
          <a:p>
            <a:r>
              <a:rPr lang="fr-FR" sz="2000" b="1" dirty="0" smtClean="0"/>
              <a:t>Compétence travaillée</a:t>
            </a:r>
            <a:r>
              <a:rPr lang="fr-FR" sz="2000" dirty="0" smtClean="0"/>
              <a:t> : </a:t>
            </a:r>
            <a:r>
              <a:rPr lang="fr-FR" sz="2000" i="1" dirty="0" smtClean="0"/>
              <a:t>Pratiquer une démarche scientifique </a:t>
            </a:r>
          </a:p>
          <a:p>
            <a:endParaRPr lang="fr-FR" sz="2000" i="1" dirty="0" smtClean="0"/>
          </a:p>
          <a:p>
            <a:r>
              <a:rPr lang="fr-FR" sz="2000" b="1" dirty="0" smtClean="0"/>
              <a:t>Consigne</a:t>
            </a:r>
            <a:r>
              <a:rPr lang="fr-FR" sz="2000" dirty="0" smtClean="0"/>
              <a:t> : En vous aidant des documents 1 et 2, et en triant le tableau </a:t>
            </a:r>
            <a:r>
              <a:rPr lang="fr-FR" sz="2000" i="1" dirty="0" smtClean="0"/>
              <a:t>Catalogue d’exoplanètes.ods</a:t>
            </a:r>
            <a:r>
              <a:rPr lang="fr-FR" sz="2000" dirty="0" smtClean="0"/>
              <a:t> selon des caractéristiques choisies des planètes, identifier de possibles </a:t>
            </a:r>
            <a:r>
              <a:rPr lang="fr-FR" sz="2000" dirty="0" err="1" smtClean="0"/>
              <a:t>exoterres</a:t>
            </a:r>
            <a:r>
              <a:rPr lang="fr-FR" sz="2000" dirty="0" smtClean="0"/>
              <a:t> parmi les </a:t>
            </a:r>
            <a:r>
              <a:rPr lang="fr-FR" sz="2000" dirty="0" err="1" smtClean="0"/>
              <a:t>exoplanètes</a:t>
            </a:r>
            <a:r>
              <a:rPr lang="fr-FR" sz="2000" dirty="0" smtClean="0"/>
              <a:t> connues à ce jour. </a:t>
            </a:r>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28421" y="373224"/>
            <a:ext cx="6487159" cy="523220"/>
          </a:xfrm>
          <a:prstGeom prst="rect">
            <a:avLst/>
          </a:prstGeom>
          <a:noFill/>
        </p:spPr>
        <p:txBody>
          <a:bodyPr wrap="square" rtlCol="0">
            <a:spAutoFit/>
          </a:bodyPr>
          <a:lstStyle/>
          <a:p>
            <a:pPr algn="ctr"/>
            <a:r>
              <a:rPr lang="fr-FR" sz="2800" b="1" dirty="0" smtClean="0">
                <a:solidFill>
                  <a:srgbClr val="002060"/>
                </a:solidFill>
                <a:latin typeface="Calibri" pitchFamily="34" charset="0"/>
                <a:cs typeface="Calibri" pitchFamily="34" charset="0"/>
              </a:rPr>
              <a:t>Limites</a:t>
            </a:r>
            <a:endParaRPr lang="fr-FR" sz="2800" b="1" dirty="0">
              <a:solidFill>
                <a:srgbClr val="002060"/>
              </a:solidFill>
              <a:latin typeface="Calibri" pitchFamily="34" charset="0"/>
              <a:cs typeface="Calibri" pitchFamily="34" charset="0"/>
            </a:endParaRPr>
          </a:p>
        </p:txBody>
      </p:sp>
      <p:sp>
        <p:nvSpPr>
          <p:cNvPr id="5" name="ZoneTexte 4"/>
          <p:cNvSpPr txBox="1"/>
          <p:nvPr/>
        </p:nvSpPr>
        <p:spPr>
          <a:xfrm>
            <a:off x="490330" y="1046923"/>
            <a:ext cx="8388627" cy="2031325"/>
          </a:xfrm>
          <a:prstGeom prst="rect">
            <a:avLst/>
          </a:prstGeom>
          <a:noFill/>
        </p:spPr>
        <p:txBody>
          <a:bodyPr wrap="square" rtlCol="0">
            <a:spAutoFit/>
          </a:bodyPr>
          <a:lstStyle/>
          <a:p>
            <a:pPr>
              <a:buFont typeface="Wingdings"/>
              <a:buChar char="è"/>
            </a:pPr>
            <a:r>
              <a:rPr lang="fr-FR" dirty="0" smtClean="0"/>
              <a:t> Pas d’identification </a:t>
            </a:r>
            <a:r>
              <a:rPr lang="fr-FR" dirty="0"/>
              <a:t>à coup sûr les </a:t>
            </a:r>
            <a:r>
              <a:rPr lang="fr-FR" dirty="0" err="1"/>
              <a:t>exoplanètes</a:t>
            </a:r>
            <a:r>
              <a:rPr lang="fr-FR" dirty="0"/>
              <a:t> mises en avant comme </a:t>
            </a:r>
            <a:r>
              <a:rPr lang="fr-FR" dirty="0" err="1"/>
              <a:t>exoterres</a:t>
            </a:r>
            <a:r>
              <a:rPr lang="fr-FR" dirty="0"/>
              <a:t> </a:t>
            </a:r>
            <a:endParaRPr lang="fr-FR" dirty="0" smtClean="0"/>
          </a:p>
          <a:p>
            <a:r>
              <a:rPr lang="fr-FR" dirty="0" smtClean="0"/>
              <a:t>      par </a:t>
            </a:r>
            <a:r>
              <a:rPr lang="fr-FR" dirty="0"/>
              <a:t>le </a:t>
            </a:r>
            <a:r>
              <a:rPr lang="fr-FR" dirty="0" err="1"/>
              <a:t>Planetary</a:t>
            </a:r>
            <a:r>
              <a:rPr lang="fr-FR" dirty="0"/>
              <a:t> </a:t>
            </a:r>
            <a:r>
              <a:rPr lang="fr-FR" dirty="0" err="1"/>
              <a:t>Habitability</a:t>
            </a:r>
            <a:r>
              <a:rPr lang="fr-FR" dirty="0"/>
              <a:t> </a:t>
            </a:r>
            <a:r>
              <a:rPr lang="fr-FR" dirty="0" err="1"/>
              <a:t>Laboratory</a:t>
            </a:r>
            <a:r>
              <a:rPr lang="fr-FR" dirty="0"/>
              <a:t> (</a:t>
            </a:r>
            <a:r>
              <a:rPr lang="fr-FR" u="sng" dirty="0">
                <a:hlinkClick r:id="rId2"/>
              </a:rPr>
              <a:t>http://phl.upr.edu</a:t>
            </a:r>
            <a:r>
              <a:rPr lang="fr-FR" dirty="0"/>
              <a:t> </a:t>
            </a:r>
            <a:r>
              <a:rPr lang="fr-FR" dirty="0" smtClean="0"/>
              <a:t>)</a:t>
            </a:r>
          </a:p>
          <a:p>
            <a:endParaRPr lang="fr-FR" dirty="0"/>
          </a:p>
          <a:p>
            <a:pPr defTabSz="288000">
              <a:buFont typeface="Wingdings"/>
              <a:buChar char="è"/>
            </a:pPr>
            <a:r>
              <a:rPr lang="fr-FR" dirty="0" smtClean="0"/>
              <a:t> Les </a:t>
            </a:r>
            <a:r>
              <a:rPr lang="fr-FR" dirty="0" err="1" smtClean="0"/>
              <a:t>exoplanètes</a:t>
            </a:r>
            <a:r>
              <a:rPr lang="fr-FR" dirty="0" smtClean="0"/>
              <a:t> </a:t>
            </a:r>
            <a:r>
              <a:rPr lang="fr-FR" dirty="0"/>
              <a:t>potentiellement habitables </a:t>
            </a:r>
            <a:r>
              <a:rPr lang="fr-FR" dirty="0" smtClean="0"/>
              <a:t>doivent être identifiées avec d’autres 	paramètres </a:t>
            </a:r>
            <a:r>
              <a:rPr lang="fr-FR" dirty="0"/>
              <a:t>en plus de ceux simplement utilisés ici (masse, rayon, </a:t>
            </a:r>
            <a:r>
              <a:rPr lang="fr-FR" dirty="0" smtClean="0"/>
              <a:t>éloignement</a:t>
            </a:r>
            <a:r>
              <a:rPr lang="fr-FR" dirty="0"/>
              <a:t>). </a:t>
            </a:r>
            <a:endParaRPr lang="fr-FR" dirty="0" smtClean="0"/>
          </a:p>
          <a:p>
            <a:pPr defTabSz="288000"/>
            <a:r>
              <a:rPr lang="fr-FR" dirty="0"/>
              <a:t>	</a:t>
            </a:r>
            <a:r>
              <a:rPr lang="fr-FR" dirty="0" smtClean="0"/>
              <a:t>Ces </a:t>
            </a:r>
            <a:r>
              <a:rPr lang="fr-FR" dirty="0"/>
              <a:t>paramètres se retrouvent en partie dans la feuille de données brutes.</a:t>
            </a:r>
          </a:p>
          <a:p>
            <a:endParaRPr lang="fr-F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98996efaf669338a7c5f3e1bf1e133774112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272</Words>
  <Application>Microsoft Office PowerPoint</Application>
  <PresentationFormat>Affichage à l'écran (4:3)</PresentationFormat>
  <Paragraphs>45</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Guili</dc:creator>
  <cp:lastModifiedBy>Vincent Guili</cp:lastModifiedBy>
  <cp:revision>20</cp:revision>
  <dcterms:created xsi:type="dcterms:W3CDTF">2015-03-23T16:15:49Z</dcterms:created>
  <dcterms:modified xsi:type="dcterms:W3CDTF">2015-03-23T19:28:59Z</dcterms:modified>
</cp:coreProperties>
</file>