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8" y="-6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Connecteur droit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Titre 11"/>
          <p:cNvSpPr>
            <a:spLocks noGrp="1"/>
          </p:cNvSpPr>
          <p:nvPr>
            <p:ph type="ctrTitle"/>
          </p:nvPr>
        </p:nvSpPr>
        <p:spPr>
          <a:xfrm>
            <a:off x="3366868" y="533400"/>
            <a:ext cx="5105400" cy="2868168"/>
          </a:xfrm>
        </p:spPr>
        <p:txBody>
          <a:bodyPr>
            <a:noAutofit/>
          </a:bodyPr>
          <a:lstStyle>
            <a:lvl1pPr algn="r">
              <a:defRPr sz="4200" b="1"/>
            </a:lvl1pPr>
            <a:extLst/>
          </a:lstStyle>
          <a:p>
            <a:r>
              <a:rPr lang="fr-FR" smtClean="0"/>
              <a:t>Cliquez pour modifier le style du titre</a:t>
            </a:r>
            <a:endParaRPr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6" name="Espace réservé de la date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610EBD01-CC33-4E98-878A-CC7A4F8D5A17}" type="datetimeFigureOut">
              <a:rPr lang="fr-FR"/>
              <a:pPr>
                <a:defRPr/>
              </a:pPr>
              <a:t>16/02/2014</a:t>
            </a:fld>
            <a:endParaRPr lang="fr-BE"/>
          </a:p>
        </p:txBody>
      </p:sp>
      <p:sp>
        <p:nvSpPr>
          <p:cNvPr id="7" name="Espace réservé du pied de page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fr-BE"/>
          </a:p>
        </p:txBody>
      </p:sp>
      <p:sp>
        <p:nvSpPr>
          <p:cNvPr id="8" name="Espace réservé du numéro de diapositive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F1BB0CBC-18E3-4DDF-88A9-C45879F08A2E}" type="slidenum">
              <a:rPr lang="fr-BE"/>
              <a:pPr>
                <a:defRPr/>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6"/>
          <p:cNvSpPr>
            <a:spLocks noGrp="1"/>
          </p:cNvSpPr>
          <p:nvPr>
            <p:ph type="dt" sz="half" idx="10"/>
          </p:nvPr>
        </p:nvSpPr>
        <p:spPr/>
        <p:txBody>
          <a:bodyPr/>
          <a:lstStyle>
            <a:lvl1pPr>
              <a:defRPr/>
            </a:lvl1pPr>
          </a:lstStyle>
          <a:p>
            <a:pPr>
              <a:defRPr/>
            </a:pPr>
            <a:fld id="{D6A3E905-7840-4DA8-9B60-934EE030383E}" type="datetimeFigureOut">
              <a:rPr lang="fr-FR"/>
              <a:pPr>
                <a:defRPr/>
              </a:pPr>
              <a:t>16/02/2014</a:t>
            </a:fld>
            <a:endParaRPr lang="fr-BE"/>
          </a:p>
        </p:txBody>
      </p:sp>
      <p:sp>
        <p:nvSpPr>
          <p:cNvPr id="5" name="Espace réservé du pied de page 3"/>
          <p:cNvSpPr>
            <a:spLocks noGrp="1"/>
          </p:cNvSpPr>
          <p:nvPr>
            <p:ph type="ftr" sz="quarter" idx="11"/>
          </p:nvPr>
        </p:nvSpPr>
        <p:spPr/>
        <p:txBody>
          <a:bodyPr/>
          <a:lstStyle>
            <a:lvl1pPr>
              <a:defRPr/>
            </a:lvl1pPr>
          </a:lstStyle>
          <a:p>
            <a:pPr>
              <a:defRPr/>
            </a:pPr>
            <a:endParaRPr lang="fr-BE"/>
          </a:p>
        </p:txBody>
      </p:sp>
      <p:sp>
        <p:nvSpPr>
          <p:cNvPr id="6" name="Espace réservé du numéro de diapositive 15"/>
          <p:cNvSpPr>
            <a:spLocks noGrp="1"/>
          </p:cNvSpPr>
          <p:nvPr>
            <p:ph type="sldNum" sz="quarter" idx="12"/>
          </p:nvPr>
        </p:nvSpPr>
        <p:spPr/>
        <p:txBody>
          <a:bodyPr/>
          <a:lstStyle>
            <a:lvl1pPr>
              <a:defRPr/>
            </a:lvl1pPr>
          </a:lstStyle>
          <a:p>
            <a:pPr>
              <a:defRPr/>
            </a:pPr>
            <a:fld id="{698C2A44-A1E8-438E-AC40-0F9B10A77D65}"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243388" y="6557963"/>
            <a:ext cx="2001837" cy="227012"/>
          </a:xfrm>
        </p:spPr>
        <p:txBody>
          <a:bodyPr/>
          <a:lstStyle>
            <a:lvl1pPr>
              <a:defRPr/>
            </a:lvl1pPr>
            <a:extLst/>
          </a:lstStyle>
          <a:p>
            <a:pPr>
              <a:defRPr/>
            </a:pPr>
            <a:fld id="{58B2F478-EBE7-469B-AD47-92457A4E0147}" type="datetimeFigureOut">
              <a:rPr lang="fr-FR"/>
              <a:pPr>
                <a:defRPr/>
              </a:pPr>
              <a:t>16/02/2014</a:t>
            </a:fld>
            <a:endParaRPr lang="fr-BE"/>
          </a:p>
        </p:txBody>
      </p:sp>
      <p:sp>
        <p:nvSpPr>
          <p:cNvPr id="5" name="Espace réservé du pied de page 4"/>
          <p:cNvSpPr>
            <a:spLocks noGrp="1"/>
          </p:cNvSpPr>
          <p:nvPr>
            <p:ph type="ftr" sz="quarter" idx="11"/>
          </p:nvPr>
        </p:nvSpPr>
        <p:spPr>
          <a:xfrm>
            <a:off x="457200" y="6556375"/>
            <a:ext cx="3657600" cy="228600"/>
          </a:xfrm>
        </p:spPr>
        <p:txBody>
          <a:bodyPr/>
          <a:lstStyle>
            <a:lvl1pPr>
              <a:defRPr/>
            </a:lvl1pPr>
            <a:extLst/>
          </a:lstStyle>
          <a:p>
            <a:pPr>
              <a:defRPr/>
            </a:pPr>
            <a:endParaRPr lang="fr-BE"/>
          </a:p>
        </p:txBody>
      </p:sp>
      <p:sp>
        <p:nvSpPr>
          <p:cNvPr id="6" name="Espace réservé du numéro de diapositive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E02B5F75-8BD0-460E-A0CB-3C8FB67A1068}"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6"/>
          <p:cNvSpPr>
            <a:spLocks noGrp="1"/>
          </p:cNvSpPr>
          <p:nvPr>
            <p:ph type="dt" sz="half" idx="10"/>
          </p:nvPr>
        </p:nvSpPr>
        <p:spPr/>
        <p:txBody>
          <a:bodyPr/>
          <a:lstStyle>
            <a:lvl1pPr>
              <a:defRPr/>
            </a:lvl1pPr>
          </a:lstStyle>
          <a:p>
            <a:pPr>
              <a:defRPr/>
            </a:pPr>
            <a:fld id="{5BA99D0F-2906-4A00-825E-934A8C3E2739}" type="datetimeFigureOut">
              <a:rPr lang="fr-FR"/>
              <a:pPr>
                <a:defRPr/>
              </a:pPr>
              <a:t>16/02/2014</a:t>
            </a:fld>
            <a:endParaRPr lang="fr-BE"/>
          </a:p>
        </p:txBody>
      </p:sp>
      <p:sp>
        <p:nvSpPr>
          <p:cNvPr id="5" name="Espace réservé du pied de page 3"/>
          <p:cNvSpPr>
            <a:spLocks noGrp="1"/>
          </p:cNvSpPr>
          <p:nvPr>
            <p:ph type="ftr" sz="quarter" idx="11"/>
          </p:nvPr>
        </p:nvSpPr>
        <p:spPr/>
        <p:txBody>
          <a:bodyPr/>
          <a:lstStyle>
            <a:lvl1pPr>
              <a:defRPr/>
            </a:lvl1pPr>
          </a:lstStyle>
          <a:p>
            <a:pPr>
              <a:defRPr/>
            </a:pPr>
            <a:endParaRPr lang="fr-BE"/>
          </a:p>
        </p:txBody>
      </p:sp>
      <p:sp>
        <p:nvSpPr>
          <p:cNvPr id="6" name="Espace réservé du numéro de diapositive 15"/>
          <p:cNvSpPr>
            <a:spLocks noGrp="1"/>
          </p:cNvSpPr>
          <p:nvPr>
            <p:ph type="sldNum" sz="quarter" idx="12"/>
          </p:nvPr>
        </p:nvSpPr>
        <p:spPr/>
        <p:txBody>
          <a:bodyPr/>
          <a:lstStyle>
            <a:lvl1pPr>
              <a:defRPr/>
            </a:lvl1pPr>
          </a:lstStyle>
          <a:p>
            <a:pPr>
              <a:defRPr/>
            </a:pPr>
            <a:fld id="{B0735ABA-2F19-4B16-ADEC-D3A6AFACE26B}"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anchor="t"/>
          <a:lstStyle>
            <a:lvl1pPr algn="r">
              <a:buNone/>
              <a:defRPr sz="4200" b="1" cap="all"/>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4" name="Espace réservé de la date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650A41EC-B1D9-4F1B-93F7-1CA33EE2CD6B}" type="datetimeFigureOut">
              <a:rPr lang="fr-FR"/>
              <a:pPr>
                <a:defRPr/>
              </a:pPr>
              <a:t>16/02/2014</a:t>
            </a:fld>
            <a:endParaRPr lang="fr-BE"/>
          </a:p>
        </p:txBody>
      </p:sp>
      <p:sp>
        <p:nvSpPr>
          <p:cNvPr id="5" name="Espace réservé du pied de page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fr-BE"/>
          </a:p>
        </p:txBody>
      </p:sp>
      <p:sp>
        <p:nvSpPr>
          <p:cNvPr id="6" name="Espace réservé du numéro de diapositive 5"/>
          <p:cNvSpPr>
            <a:spLocks noGrp="1"/>
          </p:cNvSpPr>
          <p:nvPr>
            <p:ph type="sldNum" sz="quarter" idx="12"/>
          </p:nvPr>
        </p:nvSpPr>
        <p:spPr>
          <a:xfrm>
            <a:off x="6734175" y="6554788"/>
            <a:ext cx="587375" cy="228600"/>
          </a:xfrm>
        </p:spPr>
        <p:txBody>
          <a:bodyPr/>
          <a:lstStyle>
            <a:lvl1pPr>
              <a:defRPr/>
            </a:lvl1pPr>
            <a:extLst/>
          </a:lstStyle>
          <a:p>
            <a:pPr>
              <a:defRPr/>
            </a:pPr>
            <a:fld id="{E2075978-919D-4337-8B57-6C1FEA8E9F6E}" type="slidenum">
              <a:rPr lang="fr-BE"/>
              <a:pPr>
                <a:defRPr/>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6"/>
          <p:cNvSpPr>
            <a:spLocks noGrp="1"/>
          </p:cNvSpPr>
          <p:nvPr>
            <p:ph type="dt" sz="half" idx="10"/>
          </p:nvPr>
        </p:nvSpPr>
        <p:spPr/>
        <p:txBody>
          <a:bodyPr/>
          <a:lstStyle>
            <a:lvl1pPr>
              <a:defRPr/>
            </a:lvl1pPr>
          </a:lstStyle>
          <a:p>
            <a:pPr>
              <a:defRPr/>
            </a:pPr>
            <a:fld id="{8B5A3C58-4048-44DA-A116-FD7A7D543EA4}" type="datetimeFigureOut">
              <a:rPr lang="fr-FR"/>
              <a:pPr>
                <a:defRPr/>
              </a:pPr>
              <a:t>16/02/2014</a:t>
            </a:fld>
            <a:endParaRPr lang="fr-BE"/>
          </a:p>
        </p:txBody>
      </p:sp>
      <p:sp>
        <p:nvSpPr>
          <p:cNvPr id="6" name="Espace réservé du pied de page 3"/>
          <p:cNvSpPr>
            <a:spLocks noGrp="1"/>
          </p:cNvSpPr>
          <p:nvPr>
            <p:ph type="ftr" sz="quarter" idx="11"/>
          </p:nvPr>
        </p:nvSpPr>
        <p:spPr/>
        <p:txBody>
          <a:bodyPr/>
          <a:lstStyle>
            <a:lvl1pPr>
              <a:defRPr/>
            </a:lvl1pPr>
          </a:lstStyle>
          <a:p>
            <a:pPr>
              <a:defRPr/>
            </a:pPr>
            <a:endParaRPr lang="fr-BE"/>
          </a:p>
        </p:txBody>
      </p:sp>
      <p:sp>
        <p:nvSpPr>
          <p:cNvPr id="7" name="Espace réservé du numéro de diapositive 15"/>
          <p:cNvSpPr>
            <a:spLocks noGrp="1"/>
          </p:cNvSpPr>
          <p:nvPr>
            <p:ph type="sldNum" sz="quarter" idx="12"/>
          </p:nvPr>
        </p:nvSpPr>
        <p:spPr/>
        <p:txBody>
          <a:bodyPr/>
          <a:lstStyle>
            <a:lvl1pPr>
              <a:defRPr/>
            </a:lvl1pPr>
          </a:lstStyle>
          <a:p>
            <a:pPr>
              <a:defRPr/>
            </a:pPr>
            <a:fld id="{A2B83BAB-93E1-4299-A58B-6904D1FC4358}"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lvl1pPr>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26"/>
          <p:cNvSpPr>
            <a:spLocks noGrp="1"/>
          </p:cNvSpPr>
          <p:nvPr>
            <p:ph type="dt" sz="half" idx="10"/>
          </p:nvPr>
        </p:nvSpPr>
        <p:spPr/>
        <p:txBody>
          <a:bodyPr/>
          <a:lstStyle>
            <a:lvl1pPr>
              <a:defRPr/>
            </a:lvl1pPr>
          </a:lstStyle>
          <a:p>
            <a:pPr>
              <a:defRPr/>
            </a:pPr>
            <a:fld id="{41FF5229-178B-48E8-8BAC-D0C8DDF804FD}" type="datetimeFigureOut">
              <a:rPr lang="fr-FR"/>
              <a:pPr>
                <a:defRPr/>
              </a:pPr>
              <a:t>16/02/2014</a:t>
            </a:fld>
            <a:endParaRPr lang="fr-BE"/>
          </a:p>
        </p:txBody>
      </p:sp>
      <p:sp>
        <p:nvSpPr>
          <p:cNvPr id="8" name="Espace réservé du pied de page 3"/>
          <p:cNvSpPr>
            <a:spLocks noGrp="1"/>
          </p:cNvSpPr>
          <p:nvPr>
            <p:ph type="ftr" sz="quarter" idx="11"/>
          </p:nvPr>
        </p:nvSpPr>
        <p:spPr/>
        <p:txBody>
          <a:bodyPr/>
          <a:lstStyle>
            <a:lvl1pPr>
              <a:defRPr/>
            </a:lvl1pPr>
          </a:lstStyle>
          <a:p>
            <a:pPr>
              <a:defRPr/>
            </a:pPr>
            <a:endParaRPr lang="fr-BE"/>
          </a:p>
        </p:txBody>
      </p:sp>
      <p:sp>
        <p:nvSpPr>
          <p:cNvPr id="9" name="Espace réservé du numéro de diapositive 15"/>
          <p:cNvSpPr>
            <a:spLocks noGrp="1"/>
          </p:cNvSpPr>
          <p:nvPr>
            <p:ph type="sldNum" sz="quarter" idx="12"/>
          </p:nvPr>
        </p:nvSpPr>
        <p:spPr/>
        <p:txBody>
          <a:bodyPr/>
          <a:lstStyle>
            <a:lvl1pPr>
              <a:defRPr/>
            </a:lvl1pPr>
          </a:lstStyle>
          <a:p>
            <a:pPr>
              <a:defRPr/>
            </a:pPr>
            <a:fld id="{B3E138C9-35B7-42A2-84E3-60935B0F67FC}"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lang="fr-FR" smtClean="0"/>
              <a:t>Cliquez pour modifier le style du titre</a:t>
            </a:r>
            <a:endParaRPr lang="en-US"/>
          </a:p>
        </p:txBody>
      </p:sp>
      <p:sp>
        <p:nvSpPr>
          <p:cNvPr id="3" name="Espace réservé de la date 26"/>
          <p:cNvSpPr>
            <a:spLocks noGrp="1"/>
          </p:cNvSpPr>
          <p:nvPr>
            <p:ph type="dt" sz="half" idx="10"/>
          </p:nvPr>
        </p:nvSpPr>
        <p:spPr/>
        <p:txBody>
          <a:bodyPr/>
          <a:lstStyle>
            <a:lvl1pPr>
              <a:defRPr/>
            </a:lvl1pPr>
          </a:lstStyle>
          <a:p>
            <a:pPr>
              <a:defRPr/>
            </a:pPr>
            <a:fld id="{49A8AB92-CF02-47BC-A0C3-4EFBF5DE1957}" type="datetimeFigureOut">
              <a:rPr lang="fr-FR"/>
              <a:pPr>
                <a:defRPr/>
              </a:pPr>
              <a:t>16/02/2014</a:t>
            </a:fld>
            <a:endParaRPr lang="fr-BE"/>
          </a:p>
        </p:txBody>
      </p:sp>
      <p:sp>
        <p:nvSpPr>
          <p:cNvPr id="4" name="Espace réservé du pied de page 3"/>
          <p:cNvSpPr>
            <a:spLocks noGrp="1"/>
          </p:cNvSpPr>
          <p:nvPr>
            <p:ph type="ftr" sz="quarter" idx="11"/>
          </p:nvPr>
        </p:nvSpPr>
        <p:spPr/>
        <p:txBody>
          <a:bodyPr/>
          <a:lstStyle>
            <a:lvl1pPr>
              <a:defRPr/>
            </a:lvl1pPr>
          </a:lstStyle>
          <a:p>
            <a:pPr>
              <a:defRPr/>
            </a:pPr>
            <a:endParaRPr lang="fr-BE"/>
          </a:p>
        </p:txBody>
      </p:sp>
      <p:sp>
        <p:nvSpPr>
          <p:cNvPr id="5" name="Espace réservé du numéro de diapositive 15"/>
          <p:cNvSpPr>
            <a:spLocks noGrp="1"/>
          </p:cNvSpPr>
          <p:nvPr>
            <p:ph type="sldNum" sz="quarter" idx="12"/>
          </p:nvPr>
        </p:nvSpPr>
        <p:spPr/>
        <p:txBody>
          <a:bodyPr/>
          <a:lstStyle>
            <a:lvl1pPr>
              <a:defRPr/>
            </a:lvl1pPr>
          </a:lstStyle>
          <a:p>
            <a:pPr>
              <a:defRPr/>
            </a:pPr>
            <a:fld id="{11C1A016-246C-4231-8B33-E7A115943D91}"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26"/>
          <p:cNvSpPr>
            <a:spLocks noGrp="1"/>
          </p:cNvSpPr>
          <p:nvPr>
            <p:ph type="dt" sz="half" idx="10"/>
          </p:nvPr>
        </p:nvSpPr>
        <p:spPr/>
        <p:txBody>
          <a:bodyPr/>
          <a:lstStyle>
            <a:lvl1pPr>
              <a:defRPr/>
            </a:lvl1pPr>
          </a:lstStyle>
          <a:p>
            <a:pPr>
              <a:defRPr/>
            </a:pPr>
            <a:fld id="{A8BEAE86-7465-4AB9-8546-676ADB76C27B}" type="datetimeFigureOut">
              <a:rPr lang="fr-FR"/>
              <a:pPr>
                <a:defRPr/>
              </a:pPr>
              <a:t>16/02/2014</a:t>
            </a:fld>
            <a:endParaRPr lang="fr-BE"/>
          </a:p>
        </p:txBody>
      </p:sp>
      <p:sp>
        <p:nvSpPr>
          <p:cNvPr id="3" name="Espace réservé du pied de page 3"/>
          <p:cNvSpPr>
            <a:spLocks noGrp="1"/>
          </p:cNvSpPr>
          <p:nvPr>
            <p:ph type="ftr" sz="quarter" idx="11"/>
          </p:nvPr>
        </p:nvSpPr>
        <p:spPr/>
        <p:txBody>
          <a:bodyPr/>
          <a:lstStyle>
            <a:lvl1pPr>
              <a:defRPr/>
            </a:lvl1pPr>
          </a:lstStyle>
          <a:p>
            <a:pPr>
              <a:defRPr/>
            </a:pPr>
            <a:endParaRPr lang="fr-BE"/>
          </a:p>
        </p:txBody>
      </p:sp>
      <p:sp>
        <p:nvSpPr>
          <p:cNvPr id="4" name="Espace réservé du numéro de diapositive 15"/>
          <p:cNvSpPr>
            <a:spLocks noGrp="1"/>
          </p:cNvSpPr>
          <p:nvPr>
            <p:ph type="sldNum" sz="quarter" idx="12"/>
          </p:nvPr>
        </p:nvSpPr>
        <p:spPr/>
        <p:txBody>
          <a:bodyPr/>
          <a:lstStyle>
            <a:lvl1pPr>
              <a:defRPr/>
            </a:lvl1pPr>
          </a:lstStyle>
          <a:p>
            <a:pPr>
              <a:defRPr/>
            </a:pPr>
            <a:fld id="{1C75C28B-073F-4551-8217-A8E9CC7470F1}"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6"/>
          <p:cNvSpPr>
            <a:spLocks noGrp="1"/>
          </p:cNvSpPr>
          <p:nvPr>
            <p:ph type="dt" sz="half" idx="10"/>
          </p:nvPr>
        </p:nvSpPr>
        <p:spPr/>
        <p:txBody>
          <a:bodyPr/>
          <a:lstStyle>
            <a:lvl1pPr>
              <a:defRPr/>
            </a:lvl1pPr>
          </a:lstStyle>
          <a:p>
            <a:pPr>
              <a:defRPr/>
            </a:pPr>
            <a:fld id="{46B2034E-0F9D-41F8-8C78-B0503E00C853}" type="datetimeFigureOut">
              <a:rPr lang="fr-FR"/>
              <a:pPr>
                <a:defRPr/>
              </a:pPr>
              <a:t>16/02/2014</a:t>
            </a:fld>
            <a:endParaRPr lang="fr-BE"/>
          </a:p>
        </p:txBody>
      </p:sp>
      <p:sp>
        <p:nvSpPr>
          <p:cNvPr id="6" name="Espace réservé du pied de page 3"/>
          <p:cNvSpPr>
            <a:spLocks noGrp="1"/>
          </p:cNvSpPr>
          <p:nvPr>
            <p:ph type="ftr" sz="quarter" idx="11"/>
          </p:nvPr>
        </p:nvSpPr>
        <p:spPr/>
        <p:txBody>
          <a:bodyPr/>
          <a:lstStyle>
            <a:lvl1pPr>
              <a:defRPr/>
            </a:lvl1pPr>
          </a:lstStyle>
          <a:p>
            <a:pPr>
              <a:defRPr/>
            </a:pPr>
            <a:endParaRPr lang="fr-BE"/>
          </a:p>
        </p:txBody>
      </p:sp>
      <p:sp>
        <p:nvSpPr>
          <p:cNvPr id="7" name="Espace réservé du numéro de diapositive 15"/>
          <p:cNvSpPr>
            <a:spLocks noGrp="1"/>
          </p:cNvSpPr>
          <p:nvPr>
            <p:ph type="sldNum" sz="quarter" idx="12"/>
          </p:nvPr>
        </p:nvSpPr>
        <p:spPr/>
        <p:txBody>
          <a:bodyPr/>
          <a:lstStyle>
            <a:lvl1pPr>
              <a:defRPr/>
            </a:lvl1pPr>
          </a:lstStyle>
          <a:p>
            <a:pPr>
              <a:defRPr/>
            </a:pPr>
            <a:fld id="{686A2FFD-D949-4FA4-B242-F9C25E710C54}"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r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fr-FR" smtClean="0"/>
              <a:t>Cliquez pour modifier le style du titre</a:t>
            </a:r>
            <a:endParaRPr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fr-FR" noProof="0" smtClean="0"/>
              <a:t>Cliquez sur l'icône pour ajouter une image</a:t>
            </a:r>
            <a:endParaRPr lang="en-US" noProof="0" dirty="0"/>
          </a:p>
        </p:txBody>
      </p:sp>
      <p:sp>
        <p:nvSpPr>
          <p:cNvPr id="7" name="Espace réservé de la date 4"/>
          <p:cNvSpPr>
            <a:spLocks noGrp="1"/>
          </p:cNvSpPr>
          <p:nvPr>
            <p:ph type="dt" sz="half" idx="10"/>
          </p:nvPr>
        </p:nvSpPr>
        <p:spPr/>
        <p:txBody>
          <a:bodyPr/>
          <a:lstStyle>
            <a:lvl1pPr>
              <a:defRPr/>
            </a:lvl1pPr>
            <a:extLst/>
          </a:lstStyle>
          <a:p>
            <a:pPr>
              <a:defRPr/>
            </a:pPr>
            <a:fld id="{CB44F1BE-0596-4536-AF33-80F8C294E413}" type="datetimeFigureOut">
              <a:rPr lang="fr-FR"/>
              <a:pPr>
                <a:defRPr/>
              </a:pPr>
              <a:t>16/02/2014</a:t>
            </a:fld>
            <a:endParaRPr lang="fr-BE"/>
          </a:p>
        </p:txBody>
      </p:sp>
      <p:sp>
        <p:nvSpPr>
          <p:cNvPr id="8" name="Espace réservé du pied de page 5"/>
          <p:cNvSpPr>
            <a:spLocks noGrp="1"/>
          </p:cNvSpPr>
          <p:nvPr>
            <p:ph type="ftr" sz="quarter" idx="11"/>
          </p:nvPr>
        </p:nvSpPr>
        <p:spPr/>
        <p:txBody>
          <a:bodyPr/>
          <a:lstStyle>
            <a:lvl1pPr>
              <a:defRPr/>
            </a:lvl1pPr>
            <a:extLst/>
          </a:lstStyle>
          <a:p>
            <a:pPr>
              <a:defRPr/>
            </a:pPr>
            <a:endParaRPr lang="fr-BE"/>
          </a:p>
        </p:txBody>
      </p:sp>
      <p:sp>
        <p:nvSpPr>
          <p:cNvPr id="9" name="Espace réservé du numéro de diapositive 6"/>
          <p:cNvSpPr>
            <a:spLocks noGrp="1"/>
          </p:cNvSpPr>
          <p:nvPr>
            <p:ph type="sldNum" sz="quarter" idx="12"/>
          </p:nvPr>
        </p:nvSpPr>
        <p:spPr/>
        <p:txBody>
          <a:bodyPr/>
          <a:lstStyle>
            <a:lvl1pPr>
              <a:defRPr/>
            </a:lvl1pPr>
            <a:extLst/>
          </a:lstStyle>
          <a:p>
            <a:pPr>
              <a:defRPr/>
            </a:pPr>
            <a:fld id="{9FE03836-D3D1-4BEE-8E55-0B1872992E19}" type="slidenum">
              <a:rPr lang="fr-BE"/>
              <a:pPr>
                <a:defRPr/>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Espace réservé du titre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fr-FR" smtClean="0"/>
              <a:t>Cliquez pour modifier le style du titre</a:t>
            </a:r>
            <a:endParaRPr lang="en-US"/>
          </a:p>
        </p:txBody>
      </p:sp>
      <p:sp>
        <p:nvSpPr>
          <p:cNvPr id="1030" name="Espace réservé du texte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27" name="Espace réservé de la date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BFF5C2AF-0E66-4560-8513-556C26B647E8}" type="datetimeFigureOut">
              <a:rPr lang="fr-FR"/>
              <a:pPr>
                <a:defRPr/>
              </a:pPr>
              <a:t>16/02/2014</a:t>
            </a:fld>
            <a:endParaRPr lang="fr-BE"/>
          </a:p>
        </p:txBody>
      </p:sp>
      <p:sp>
        <p:nvSpPr>
          <p:cNvPr id="4" name="Espace réservé du pied de page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fr-BE"/>
          </a:p>
        </p:txBody>
      </p:sp>
      <p:sp>
        <p:nvSpPr>
          <p:cNvPr id="16" name="Espace réservé du numéro de diapositive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C828962D-5BBF-4AC3-A944-8C72F17E03A9}"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788" r:id="rId1"/>
    <p:sldLayoutId id="2147483781" r:id="rId2"/>
    <p:sldLayoutId id="2147483789" r:id="rId3"/>
    <p:sldLayoutId id="2147483782" r:id="rId4"/>
    <p:sldLayoutId id="2147483783" r:id="rId5"/>
    <p:sldLayoutId id="2147483784" r:id="rId6"/>
    <p:sldLayoutId id="2147483785" r:id="rId7"/>
    <p:sldLayoutId id="2147483786" r:id="rId8"/>
    <p:sldLayoutId id="2147483790" r:id="rId9"/>
    <p:sldLayoutId id="2147483787" r:id="rId10"/>
    <p:sldLayoutId id="2147483791"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19872" y="2204864"/>
            <a:ext cx="5105400" cy="2868168"/>
          </a:xfrm>
        </p:spPr>
        <p:txBody>
          <a:bodyPr/>
          <a:lstStyle/>
          <a:p>
            <a:pPr eaLnBrk="1" fontAlgn="auto" hangingPunct="1">
              <a:spcAft>
                <a:spcPts val="0"/>
              </a:spcAft>
              <a:defRPr/>
            </a:pPr>
            <a:r>
              <a:rPr lang="fr-FR" dirty="0" smtClean="0"/>
              <a:t>Traiter des données pour comprendre l'origine de l'organisation de la fleur</a:t>
            </a:r>
            <a:br>
              <a:rPr lang="fr-FR" dirty="0" smtClean="0"/>
            </a:br>
            <a:endParaRPr lang="fr-FR" dirty="0"/>
          </a:p>
        </p:txBody>
      </p:sp>
      <p:sp>
        <p:nvSpPr>
          <p:cNvPr id="3" name="Sous-titre 2"/>
          <p:cNvSpPr>
            <a:spLocks noGrp="1"/>
          </p:cNvSpPr>
          <p:nvPr>
            <p:ph type="subTitle" idx="1"/>
          </p:nvPr>
        </p:nvSpPr>
        <p:spPr>
          <a:xfrm>
            <a:off x="3419475" y="4797425"/>
            <a:ext cx="5114925" cy="1101725"/>
          </a:xfrm>
        </p:spPr>
        <p:txBody>
          <a:bodyPr>
            <a:normAutofit lnSpcReduction="10000"/>
          </a:bodyPr>
          <a:lstStyle/>
          <a:p>
            <a:pPr eaLnBrk="1" fontAlgn="auto" hangingPunct="1">
              <a:spcAft>
                <a:spcPts val="0"/>
              </a:spcAft>
              <a:buFont typeface="Wingdings 2"/>
              <a:buNone/>
              <a:defRPr/>
            </a:pPr>
            <a:r>
              <a:rPr lang="fr-FR" dirty="0" smtClean="0"/>
              <a:t>Groupe formateur SVT-David Bard</a:t>
            </a:r>
          </a:p>
          <a:p>
            <a:pPr eaLnBrk="1" fontAlgn="auto" hangingPunct="1">
              <a:spcAft>
                <a:spcPts val="0"/>
              </a:spcAft>
              <a:buFont typeface="Wingdings 2"/>
              <a:buNone/>
              <a:defRPr/>
            </a:pPr>
            <a:r>
              <a:rPr lang="fr-FR" dirty="0" smtClean="0"/>
              <a:t>Stage TS 2013</a:t>
            </a:r>
          </a:p>
          <a:p>
            <a:pPr eaLnBrk="1" fontAlgn="auto" hangingPunct="1">
              <a:spcAft>
                <a:spcPts val="0"/>
              </a:spcAft>
              <a:buFont typeface="Wingdings 2"/>
              <a:buNone/>
              <a:defRPr/>
            </a:pPr>
            <a:r>
              <a:rPr lang="fr-FR" dirty="0" smtClean="0"/>
              <a:t>Académie de Lyon</a:t>
            </a:r>
            <a:endParaRPr lang="fr-FR" dirty="0"/>
          </a:p>
        </p:txBody>
      </p:sp>
      <p:pic>
        <p:nvPicPr>
          <p:cNvPr id="6148" name="Picture 3"/>
          <p:cNvPicPr>
            <a:picLocks noChangeAspect="1" noChangeArrowheads="1"/>
          </p:cNvPicPr>
          <p:nvPr/>
        </p:nvPicPr>
        <p:blipFill>
          <a:blip r:embed="rId2" cstate="print"/>
          <a:srcRect/>
          <a:stretch>
            <a:fillRect/>
          </a:stretch>
        </p:blipFill>
        <p:spPr bwMode="auto">
          <a:xfrm>
            <a:off x="0" y="0"/>
            <a:ext cx="2752725" cy="6858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675"/>
            <a:ext cx="7239000" cy="804069"/>
          </a:xfrm>
        </p:spPr>
        <p:txBody>
          <a:bodyPr>
            <a:normAutofit fontScale="90000"/>
          </a:bodyPr>
          <a:lstStyle/>
          <a:p>
            <a:pPr>
              <a:defRPr/>
            </a:pPr>
            <a:r>
              <a:rPr lang="fr-FR" dirty="0" smtClean="0"/>
              <a:t>Eléments d’évaluation curseur</a:t>
            </a:r>
            <a:br>
              <a:rPr lang="fr-FR" dirty="0" smtClean="0"/>
            </a:br>
            <a:endParaRPr lang="fr-FR" dirty="0"/>
          </a:p>
        </p:txBody>
      </p:sp>
      <p:sp>
        <p:nvSpPr>
          <p:cNvPr id="15363" name="Espace réservé du contenu 2"/>
          <p:cNvSpPr>
            <a:spLocks noGrp="1"/>
          </p:cNvSpPr>
          <p:nvPr>
            <p:ph idx="1"/>
          </p:nvPr>
        </p:nvSpPr>
        <p:spPr>
          <a:xfrm>
            <a:off x="395288" y="1125538"/>
            <a:ext cx="7239000" cy="4846637"/>
          </a:xfrm>
        </p:spPr>
        <p:txBody>
          <a:bodyPr/>
          <a:lstStyle/>
          <a:p>
            <a:r>
              <a:rPr lang="fr-FR" smtClean="0"/>
              <a:t>L’élève a produit ou identifié:</a:t>
            </a:r>
          </a:p>
          <a:p>
            <a:pPr>
              <a:buFont typeface="Wingdings 2" pitchFamily="18" charset="2"/>
              <a:buNone/>
            </a:pPr>
            <a:r>
              <a:rPr lang="fr-FR" smtClean="0"/>
              <a:t>	- au moins une représentation de la fleur (schéma, photo, diagramme floral)</a:t>
            </a:r>
          </a:p>
          <a:p>
            <a:pPr>
              <a:buFont typeface="Wingdings 2" pitchFamily="18" charset="2"/>
              <a:buNone/>
            </a:pPr>
            <a:r>
              <a:rPr lang="fr-FR" smtClean="0"/>
              <a:t>	- au moins une mutation à partir des séquences fournies</a:t>
            </a:r>
          </a:p>
          <a:p>
            <a:pPr>
              <a:buFont typeface="Wingdings 2" pitchFamily="18" charset="2"/>
              <a:buNone/>
            </a:pPr>
            <a:r>
              <a:rPr lang="fr-FR" smtClean="0"/>
              <a:t>	- au moins une représentation schématique expliquant une anomalie (agamous ou apetala,..)</a:t>
            </a:r>
          </a:p>
          <a:p>
            <a:pPr>
              <a:buFont typeface="Wingdings 2" pitchFamily="18" charset="2"/>
              <a:buNone/>
            </a:pPr>
            <a:r>
              <a:rPr lang="fr-FR" smtClean="0"/>
              <a:t>	- un texte synthétique montrant que les mutations des gènes dits de développement peuvent empêcher la reproduction d’une plante à fleur.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239000" cy="698336"/>
          </a:xfrm>
        </p:spPr>
        <p:txBody>
          <a:bodyPr/>
          <a:lstStyle/>
          <a:p>
            <a:pPr algn="ctr" eaLnBrk="1" fontAlgn="auto" hangingPunct="1">
              <a:spcAft>
                <a:spcPts val="0"/>
              </a:spcAft>
              <a:defRPr/>
            </a:pPr>
            <a:r>
              <a:rPr lang="fr-FR" dirty="0" smtClean="0"/>
              <a:t>Acquis</a:t>
            </a:r>
            <a:endParaRPr lang="fr-FR" dirty="0"/>
          </a:p>
        </p:txBody>
      </p:sp>
      <p:sp>
        <p:nvSpPr>
          <p:cNvPr id="3" name="Espace réservé du contenu 2"/>
          <p:cNvSpPr>
            <a:spLocks noGrp="1"/>
          </p:cNvSpPr>
          <p:nvPr>
            <p:ph idx="1"/>
          </p:nvPr>
        </p:nvSpPr>
        <p:spPr/>
        <p:txBody>
          <a:bodyPr/>
          <a:lstStyle/>
          <a:p>
            <a:pPr eaLnBrk="1" hangingPunct="1"/>
            <a:r>
              <a:rPr lang="fr-FR" smtClean="0"/>
              <a:t>Des adaptations diverses permettent aux plantes de se nourrir et de se défendre malgré le mode de vie fixé.</a:t>
            </a:r>
          </a:p>
          <a:p>
            <a:pPr eaLnBrk="1" hangingPunct="1">
              <a:buFont typeface="Wingdings 2" pitchFamily="18" charset="2"/>
              <a:buNone/>
            </a:pPr>
            <a:endParaRPr lang="fr-FR" smtClean="0"/>
          </a:p>
          <a:p>
            <a:pPr eaLnBrk="1" hangingPunct="1"/>
            <a:r>
              <a:rPr lang="fr-FR" smtClean="0"/>
              <a:t>Ces adaptations sont des conséquences de l’évolution biologique par sélection naturelle de ces caractères.</a:t>
            </a:r>
          </a:p>
        </p:txBody>
      </p:sp>
      <p:pic>
        <p:nvPicPr>
          <p:cNvPr id="7172" name="Picture 2" descr="http://www.linternaute.com/nature-animaux/flore/photo/les-trente-arbres-les-plus-insolites/image/arbre-fleurs-277644.jpg"/>
          <p:cNvPicPr>
            <a:picLocks noChangeAspect="1" noChangeArrowheads="1"/>
          </p:cNvPicPr>
          <p:nvPr/>
        </p:nvPicPr>
        <p:blipFill>
          <a:blip r:embed="rId2" cstate="print"/>
          <a:srcRect/>
          <a:stretch>
            <a:fillRect/>
          </a:stretch>
        </p:blipFill>
        <p:spPr bwMode="auto">
          <a:xfrm>
            <a:off x="4500563" y="4437063"/>
            <a:ext cx="3054350" cy="2149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photo-paysage.com/albums/userpics/10001/142/normal_Arbres_en_fleurs_et_touche_printaniere_-2.jpg"/>
          <p:cNvPicPr>
            <a:picLocks noChangeAspect="1" noChangeArrowheads="1"/>
          </p:cNvPicPr>
          <p:nvPr/>
        </p:nvPicPr>
        <p:blipFill>
          <a:blip r:embed="rId2" cstate="print"/>
          <a:srcRect/>
          <a:stretch>
            <a:fillRect/>
          </a:stretch>
        </p:blipFill>
        <p:spPr bwMode="auto">
          <a:xfrm>
            <a:off x="6037263" y="4797425"/>
            <a:ext cx="3106737" cy="2060575"/>
          </a:xfrm>
          <a:prstGeom prst="rect">
            <a:avLst/>
          </a:prstGeom>
          <a:noFill/>
          <a:ln w="9525">
            <a:noFill/>
            <a:miter lim="800000"/>
            <a:headEnd/>
            <a:tailEnd/>
          </a:ln>
        </p:spPr>
      </p:pic>
      <p:sp>
        <p:nvSpPr>
          <p:cNvPr id="2" name="Titre 1"/>
          <p:cNvSpPr>
            <a:spLocks noGrp="1"/>
          </p:cNvSpPr>
          <p:nvPr>
            <p:ph type="title"/>
          </p:nvPr>
        </p:nvSpPr>
        <p:spPr>
          <a:xfrm>
            <a:off x="323528" y="0"/>
            <a:ext cx="7239000" cy="698336"/>
          </a:xfrm>
        </p:spPr>
        <p:txBody>
          <a:bodyPr/>
          <a:lstStyle/>
          <a:p>
            <a:pPr algn="ctr" eaLnBrk="1" fontAlgn="auto" hangingPunct="1">
              <a:spcAft>
                <a:spcPts val="0"/>
              </a:spcAft>
              <a:defRPr/>
            </a:pPr>
            <a:r>
              <a:rPr lang="fr-FR" dirty="0" smtClean="0"/>
              <a:t>Motivation</a:t>
            </a:r>
            <a:endParaRPr lang="fr-FR" dirty="0"/>
          </a:p>
        </p:txBody>
      </p:sp>
      <p:sp>
        <p:nvSpPr>
          <p:cNvPr id="3" name="Espace réservé du contenu 2"/>
          <p:cNvSpPr>
            <a:spLocks noGrp="1"/>
          </p:cNvSpPr>
          <p:nvPr>
            <p:ph idx="1"/>
          </p:nvPr>
        </p:nvSpPr>
        <p:spPr>
          <a:xfrm>
            <a:off x="0" y="836613"/>
            <a:ext cx="7239000" cy="4846637"/>
          </a:xfrm>
        </p:spPr>
        <p:txBody>
          <a:bodyPr>
            <a:normAutofit fontScale="92500"/>
          </a:bodyPr>
          <a:lstStyle/>
          <a:p>
            <a:pPr marL="274320" indent="-274320" eaLnBrk="1" fontAlgn="auto" hangingPunct="1">
              <a:spcAft>
                <a:spcPts val="0"/>
              </a:spcAft>
              <a:buFont typeface="Wingdings 2"/>
              <a:buChar char=""/>
              <a:defRPr/>
            </a:pPr>
            <a:r>
              <a:rPr lang="fr-FR" dirty="0" smtClean="0"/>
              <a:t>Chez beaucoup d’espèces, les plantes possèdent soit des fleurs femelles, soit des fleurs mâles. </a:t>
            </a:r>
          </a:p>
          <a:p>
            <a:pPr marL="274320" indent="-274320" eaLnBrk="1" fontAlgn="auto" hangingPunct="1">
              <a:spcAft>
                <a:spcPts val="0"/>
              </a:spcAft>
              <a:buFont typeface="Wingdings 2"/>
              <a:buChar char=""/>
              <a:defRPr/>
            </a:pPr>
            <a:r>
              <a:rPr lang="fr-FR" dirty="0" smtClean="0"/>
              <a:t>L’observation de deux arbres en fleurs isolés à quelques mètres de distance permet aux élèves de se demander comment sans bouger, ces deux arbres peuvent se reproduire.</a:t>
            </a:r>
          </a:p>
          <a:p>
            <a:pPr marL="274320" indent="-274320" eaLnBrk="1" fontAlgn="auto" hangingPunct="1">
              <a:spcAft>
                <a:spcPts val="0"/>
              </a:spcAft>
              <a:buFont typeface="Wingdings 2"/>
              <a:buChar char=""/>
              <a:defRPr/>
            </a:pPr>
            <a:r>
              <a:rPr lang="fr-FR" dirty="0" smtClean="0"/>
              <a:t>La remobilisation des acquis sur la reproduction des plantes à fleurs (collège) permet aux élèves de s’interroger sur l’organisation de la fleur, organe permettant de se reproduire tout en conservant une vie fixée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7239000" cy="782960"/>
          </a:xfrm>
        </p:spPr>
        <p:txBody>
          <a:bodyPr/>
          <a:lstStyle/>
          <a:p>
            <a:pPr algn="ctr" eaLnBrk="1" fontAlgn="auto" hangingPunct="1">
              <a:spcAft>
                <a:spcPts val="0"/>
              </a:spcAft>
              <a:defRPr/>
            </a:pPr>
            <a:r>
              <a:rPr lang="fr-FR" dirty="0" smtClean="0"/>
              <a:t>Dissection d’une fleur</a:t>
            </a:r>
            <a:endParaRPr lang="fr-FR" dirty="0"/>
          </a:p>
        </p:txBody>
      </p:sp>
      <p:sp>
        <p:nvSpPr>
          <p:cNvPr id="9219" name="Espace réservé du contenu 2"/>
          <p:cNvSpPr>
            <a:spLocks noGrp="1"/>
          </p:cNvSpPr>
          <p:nvPr>
            <p:ph idx="1"/>
          </p:nvPr>
        </p:nvSpPr>
        <p:spPr/>
        <p:txBody>
          <a:bodyPr/>
          <a:lstStyle/>
          <a:p>
            <a:pPr eaLnBrk="1" hangingPunct="1"/>
            <a:r>
              <a:rPr lang="fr-FR" smtClean="0"/>
              <a:t>Utilisation d’</a:t>
            </a:r>
            <a:r>
              <a:rPr lang="fr-FR" i="1" smtClean="0"/>
              <a:t>arabidopsis t : </a:t>
            </a:r>
            <a:r>
              <a:rPr lang="fr-FR" smtClean="0"/>
              <a:t>modèle en biologie végétale</a:t>
            </a:r>
          </a:p>
          <a:p>
            <a:pPr eaLnBrk="1" hangingPunct="1"/>
            <a:r>
              <a:rPr lang="fr-FR" smtClean="0"/>
              <a:t>Dans cette espèce, plusieurs types de fleurs existent mais un seul est fertile (sauvage)</a:t>
            </a:r>
          </a:p>
          <a:p>
            <a:pPr eaLnBrk="1" hangingPunct="1"/>
            <a:r>
              <a:rPr lang="fr-FR" smtClean="0"/>
              <a:t>Les élèves peuvent alors proposer de comparer l’organisation des différents types de fleurs : observation et dissection</a:t>
            </a:r>
          </a:p>
          <a:p>
            <a:pPr eaLnBrk="1" hangingPunct="1"/>
            <a:r>
              <a:rPr lang="fr-FR" smtClean="0"/>
              <a:t>Il peuvent proposer de communiquer leurs résultats de différentes manières : schéma (diagramme floral), dessin, photo… </a:t>
            </a:r>
          </a:p>
        </p:txBody>
      </p:sp>
      <p:pic>
        <p:nvPicPr>
          <p:cNvPr id="9220" name="Picture 4"/>
          <p:cNvPicPr>
            <a:picLocks noChangeAspect="1" noChangeArrowheads="1"/>
          </p:cNvPicPr>
          <p:nvPr/>
        </p:nvPicPr>
        <p:blipFill>
          <a:blip r:embed="rId2" cstate="print"/>
          <a:srcRect/>
          <a:stretch>
            <a:fillRect/>
          </a:stretch>
        </p:blipFill>
        <p:spPr bwMode="auto">
          <a:xfrm>
            <a:off x="7305675" y="0"/>
            <a:ext cx="1838325" cy="256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1143000"/>
          </a:xfrm>
        </p:spPr>
        <p:txBody>
          <a:bodyPr>
            <a:normAutofit fontScale="90000"/>
          </a:bodyPr>
          <a:lstStyle/>
          <a:p>
            <a:pPr algn="ctr" eaLnBrk="1" fontAlgn="auto" hangingPunct="1">
              <a:spcAft>
                <a:spcPts val="0"/>
              </a:spcAft>
              <a:defRPr/>
            </a:pPr>
            <a:r>
              <a:rPr lang="fr-FR" dirty="0" smtClean="0"/>
              <a:t>La comparaison des séquences génétiques</a:t>
            </a:r>
            <a:endParaRPr lang="fr-FR" dirty="0"/>
          </a:p>
        </p:txBody>
      </p:sp>
      <p:sp>
        <p:nvSpPr>
          <p:cNvPr id="10243" name="Espace réservé du contenu 2"/>
          <p:cNvSpPr>
            <a:spLocks noGrp="1"/>
          </p:cNvSpPr>
          <p:nvPr>
            <p:ph idx="1"/>
          </p:nvPr>
        </p:nvSpPr>
        <p:spPr/>
        <p:txBody>
          <a:bodyPr/>
          <a:lstStyle/>
          <a:p>
            <a:pPr eaLnBrk="1" hangingPunct="1"/>
            <a:r>
              <a:rPr lang="fr-FR" smtClean="0"/>
              <a:t>Au sein d’une même espèce les différentes variétés sont appelées mutantes. D’après leurs acquis de 1S, les élèves formulent l’hypothèse d’un contrôle génétique de l’organisation de la fleur et proposent de comparer les séquences génétiques à l’aide d’un logiciel.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7239000" cy="842352"/>
          </a:xfrm>
        </p:spPr>
        <p:txBody>
          <a:bodyPr/>
          <a:lstStyle/>
          <a:p>
            <a:pPr algn="ctr" eaLnBrk="1" fontAlgn="auto" hangingPunct="1">
              <a:spcAft>
                <a:spcPts val="0"/>
              </a:spcAft>
              <a:defRPr/>
            </a:pPr>
            <a:r>
              <a:rPr lang="fr-FR" dirty="0" smtClean="0"/>
              <a:t>Démarche explicative</a:t>
            </a:r>
            <a:endParaRPr lang="fr-FR" dirty="0"/>
          </a:p>
        </p:txBody>
      </p:sp>
      <p:sp>
        <p:nvSpPr>
          <p:cNvPr id="11267" name="Espace réservé du contenu 2"/>
          <p:cNvSpPr>
            <a:spLocks noGrp="1"/>
          </p:cNvSpPr>
          <p:nvPr>
            <p:ph idx="1"/>
          </p:nvPr>
        </p:nvSpPr>
        <p:spPr>
          <a:xfrm>
            <a:off x="468313" y="1196975"/>
            <a:ext cx="7239000" cy="2898775"/>
          </a:xfrm>
        </p:spPr>
        <p:txBody>
          <a:bodyPr/>
          <a:lstStyle/>
          <a:p>
            <a:pPr eaLnBrk="1" hangingPunct="1"/>
            <a:r>
              <a:rPr lang="fr-FR" smtClean="0"/>
              <a:t>En utilisant les résultats de leur comparaison (fleurs et séquences génétiques) et le document fourni, les élèves doivent rédiger un texte afin d’expliquer comment les gènes du développement chez les plantes permettent à celles-ci de se reproduire tout en conservant un mode de vie fixé.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7239000" cy="842987"/>
          </a:xfrm>
        </p:spPr>
        <p:txBody>
          <a:bodyPr/>
          <a:lstStyle/>
          <a:p>
            <a:pPr algn="ctr" eaLnBrk="1" hangingPunct="1">
              <a:defRPr/>
            </a:pPr>
            <a:r>
              <a:rPr lang="fr-FR" dirty="0" smtClean="0"/>
              <a:t>Eléments de réponse</a:t>
            </a:r>
            <a:endParaRPr lang="fr-FR" dirty="0"/>
          </a:p>
        </p:txBody>
      </p:sp>
      <p:sp>
        <p:nvSpPr>
          <p:cNvPr id="12291" name="Espace réservé du contenu 2"/>
          <p:cNvSpPr>
            <a:spLocks noGrp="1"/>
          </p:cNvSpPr>
          <p:nvPr>
            <p:ph idx="1"/>
          </p:nvPr>
        </p:nvSpPr>
        <p:spPr>
          <a:xfrm>
            <a:off x="395288" y="1125538"/>
            <a:ext cx="7715250" cy="5111750"/>
          </a:xfrm>
        </p:spPr>
        <p:txBody>
          <a:bodyPr/>
          <a:lstStyle/>
          <a:p>
            <a:pPr eaLnBrk="1" hangingPunct="1"/>
            <a:r>
              <a:rPr lang="fr-FR" sz="1600" b="1" u="sng" smtClean="0"/>
              <a:t>Résultats de l’observation des plaques  à la loupe binoculaire:</a:t>
            </a:r>
          </a:p>
          <a:p>
            <a:pPr eaLnBrk="1" hangingPunct="1">
              <a:buFont typeface="Wingdings 2" pitchFamily="18" charset="2"/>
              <a:buNone/>
            </a:pPr>
            <a:r>
              <a:rPr lang="fr-FR" sz="1600" smtClean="0"/>
              <a:t>	Les mutants pistillata et apetala 3 ne possèdent ni d’étamine, ni de pétale, ils ont 2 verticilles de sépales et 2 de carpelles.</a:t>
            </a:r>
          </a:p>
          <a:p>
            <a:pPr eaLnBrk="1" hangingPunct="1">
              <a:buFont typeface="Wingdings 2" pitchFamily="18" charset="2"/>
              <a:buNone/>
            </a:pPr>
            <a:r>
              <a:rPr lang="fr-FR" sz="1600" smtClean="0"/>
              <a:t>	Le mutant agamous ne possède que des pétales et des sépales</a:t>
            </a:r>
          </a:p>
          <a:p>
            <a:pPr eaLnBrk="1" hangingPunct="1"/>
            <a:r>
              <a:rPr lang="fr-FR" sz="1600" b="1" u="sng" smtClean="0"/>
              <a:t>Résultats de la comparaison des séquences :</a:t>
            </a:r>
          </a:p>
          <a:p>
            <a:pPr>
              <a:buFont typeface="Wingdings 2" pitchFamily="18" charset="2"/>
              <a:buNone/>
            </a:pPr>
            <a:r>
              <a:rPr lang="fr-FR" sz="1600" smtClean="0"/>
              <a:t>	pistillata pi1 : codon stop à la position 243 : la protéine est plus courte et devient non fonctionnelle. </a:t>
            </a:r>
          </a:p>
          <a:p>
            <a:pPr>
              <a:buFont typeface="Wingdings 2" pitchFamily="18" charset="2"/>
              <a:buNone/>
            </a:pPr>
            <a:r>
              <a:rPr lang="fr-FR" sz="1600" smtClean="0"/>
              <a:t>	Pistillata pi 3 : un T remplace un C en position 149 entrainant l’apparition d’une valine à la place d’une alanine</a:t>
            </a:r>
          </a:p>
          <a:p>
            <a:pPr>
              <a:buFont typeface="Wingdings 2" pitchFamily="18" charset="2"/>
              <a:buNone/>
            </a:pPr>
            <a:r>
              <a:rPr lang="fr-FR" sz="1600" smtClean="0"/>
              <a:t>	Pistillata pi 5 : Un A remplace un G en position 371 entrainant l’apparition d’une leucine </a:t>
            </a:r>
          </a:p>
          <a:p>
            <a:pPr>
              <a:buFont typeface="Wingdings 2" pitchFamily="18" charset="2"/>
              <a:buNone/>
            </a:pPr>
            <a:r>
              <a:rPr lang="fr-FR" sz="1600" smtClean="0"/>
              <a:t>	Apetala 3-1 mutant : position 461 substitution d’un A par un T la protéine contient une méthionine à la place d’une lysine. </a:t>
            </a:r>
          </a:p>
          <a:p>
            <a:pPr>
              <a:buFont typeface="Wingdings 2" pitchFamily="18" charset="2"/>
              <a:buNone/>
            </a:pPr>
            <a:r>
              <a:rPr lang="fr-FR" sz="1600" smtClean="0"/>
              <a:t>	Apetala 3-3 un T remplace un C à la position 55 entrainant l’apparition d’un codon stop </a:t>
            </a:r>
          </a:p>
          <a:p>
            <a:pPr>
              <a:buFont typeface="Wingdings 2" pitchFamily="18" charset="2"/>
              <a:buNone/>
            </a:pPr>
            <a:r>
              <a:rPr lang="fr-FR" sz="1600" smtClean="0"/>
              <a:t>	Apetala 3-10 un C remplace un G à la position 97 entrainant le remplacement d’une alanine par une proline</a:t>
            </a:r>
          </a:p>
          <a:p>
            <a:pPr>
              <a:buFont typeface="Wingdings 2" pitchFamily="18" charset="2"/>
              <a:buNone/>
            </a:pPr>
            <a:r>
              <a:rPr lang="fr-FR" sz="1600" smtClean="0"/>
              <a:t>	Agamous : remplacement de TGC par AAT en position 530 à l’origine de la formation d’un codon stop.</a:t>
            </a:r>
          </a:p>
          <a:p>
            <a:pPr eaLnBrk="1" hangingPunct="1"/>
            <a:endParaRPr lang="fr-FR" sz="1600" smtClean="0"/>
          </a:p>
          <a:p>
            <a:pPr eaLnBrk="1" hangingPunct="1">
              <a:buFont typeface="Wingdings 2" pitchFamily="18" charset="2"/>
              <a:buNone/>
            </a:pPr>
            <a:endParaRPr lang="fr-F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0" y="981075"/>
            <a:ext cx="9144000" cy="52006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contenu 2"/>
          <p:cNvSpPr>
            <a:spLocks noGrp="1"/>
          </p:cNvSpPr>
          <p:nvPr>
            <p:ph idx="1"/>
          </p:nvPr>
        </p:nvSpPr>
        <p:spPr>
          <a:xfrm>
            <a:off x="457200" y="1609725"/>
            <a:ext cx="7239000" cy="3187700"/>
          </a:xfrm>
        </p:spPr>
        <p:txBody>
          <a:bodyPr/>
          <a:lstStyle/>
          <a:p>
            <a:pPr eaLnBrk="1" hangingPunct="1"/>
            <a:r>
              <a:rPr lang="fr-FR" sz="2800" b="1" u="sng" smtClean="0"/>
              <a:t>Conclusion</a:t>
            </a:r>
          </a:p>
          <a:p>
            <a:pPr eaLnBrk="1" hangingPunct="1">
              <a:buFont typeface="Wingdings 2" pitchFamily="18" charset="2"/>
              <a:buNone/>
            </a:pPr>
            <a:r>
              <a:rPr lang="fr-FR" sz="2800" smtClean="0"/>
              <a:t>	L’absence d’une partie de la fleur chez un</a:t>
            </a:r>
          </a:p>
          <a:p>
            <a:pPr eaLnBrk="1" hangingPunct="1">
              <a:buFont typeface="Wingdings 2" pitchFamily="18" charset="2"/>
              <a:buNone/>
            </a:pPr>
            <a:r>
              <a:rPr lang="fr-FR" sz="2800" smtClean="0"/>
              <a:t>	mutant entraine l’infertilité de la plante. </a:t>
            </a:r>
          </a:p>
          <a:p>
            <a:pPr eaLnBrk="1" hangingPunct="1">
              <a:buFont typeface="Wingdings 2" pitchFamily="18" charset="2"/>
              <a:buNone/>
            </a:pPr>
            <a:r>
              <a:rPr lang="fr-FR" sz="2800" smtClean="0"/>
              <a:t>	Chaque élément (pétale, étamines…) doit jouer un rôle dans  la reproduction des plantes.</a:t>
            </a:r>
          </a:p>
          <a:p>
            <a:endParaRPr lang="fr-FR"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56</TotalTime>
  <Words>323</Words>
  <Application>Microsoft Office PowerPoint</Application>
  <PresentationFormat>Affichage à l'écran (4:3)</PresentationFormat>
  <Paragraphs>43</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Trebuchet MS</vt:lpstr>
      <vt:lpstr>Wingdings 2</vt:lpstr>
      <vt:lpstr>Wingdings</vt:lpstr>
      <vt:lpstr>Calibri</vt:lpstr>
      <vt:lpstr>Opulent</vt:lpstr>
      <vt:lpstr>Traiter des données pour comprendre l'origine de l'organisation de la fleur </vt:lpstr>
      <vt:lpstr>Acquis</vt:lpstr>
      <vt:lpstr>Motivation</vt:lpstr>
      <vt:lpstr>Dissection d’une fleur</vt:lpstr>
      <vt:lpstr>La comparaison des séquences génétiques</vt:lpstr>
      <vt:lpstr>Démarche explicative</vt:lpstr>
      <vt:lpstr>Eléments de réponse</vt:lpstr>
      <vt:lpstr>Diapositive 8</vt:lpstr>
      <vt:lpstr>Diapositive 9</vt:lpstr>
      <vt:lpstr>Eléments d’évaluation curseur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Traiter des données pour comprendre l'origine de l'organisation de la fleur</dc:title>
  <dc:creator>ikkoku</dc:creator>
  <cp:lastModifiedBy>Dutuit-Guili</cp:lastModifiedBy>
  <cp:revision>13</cp:revision>
  <dcterms:created xsi:type="dcterms:W3CDTF">2012-09-11T15:09:54Z</dcterms:created>
  <dcterms:modified xsi:type="dcterms:W3CDTF">2014-02-16T11:51:02Z</dcterms:modified>
</cp:coreProperties>
</file>