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custDataLst>
    <p:tags r:id="rId11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2593F-1F32-4F6D-8AA3-B4B7732EC6B4}" type="datetimeFigureOut">
              <a:rPr lang="fr-FR" smtClean="0"/>
              <a:pPr/>
              <a:t>12/01/2014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83C5C-92B6-4634-810B-A80435EA12B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3767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14/01/2014</a:t>
            </a:r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Sylvie Chabrol</a:t>
            </a:r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1CBAB-64C5-4CE3-B213-A64CEA60D07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14/01/2014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Sylvie Chabrol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1CBAB-64C5-4CE3-B213-A64CEA60D0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14/01/2014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Sylvie Chabrol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1CBAB-64C5-4CE3-B213-A64CEA60D0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14/01/2014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Sylvie Chabrol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1CBAB-64C5-4CE3-B213-A64CEA60D0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14/01/2014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Sylvie Chabrol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1CBAB-64C5-4CE3-B213-A64CEA60D07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14/01/2014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Sylvie Chabrol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1CBAB-64C5-4CE3-B213-A64CEA60D0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14/01/2014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Sylvie Chabrol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1CBAB-64C5-4CE3-B213-A64CEA60D0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14/01/2014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Sylvie Chabrol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1CBAB-64C5-4CE3-B213-A64CEA60D0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14/01/2014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Sylvie Chabrol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1CBAB-64C5-4CE3-B213-A64CEA60D07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14/01/2014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Sylvie Chabrol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1CBAB-64C5-4CE3-B213-A64CEA60D0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14/01/2014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Sylvie Chabrol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1CBAB-64C5-4CE3-B213-A64CEA60D07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fr-FR" smtClean="0"/>
              <a:t>14/01/2014</a:t>
            </a:r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fr-FR" smtClean="0"/>
              <a:t>Sylvie Chabrol</a:t>
            </a:r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6E1CBAB-64C5-4CE3-B213-A64CEA60D07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7406640" cy="3344392"/>
          </a:xfrm>
        </p:spPr>
        <p:txBody>
          <a:bodyPr>
            <a:normAutofit fontScale="90000"/>
          </a:bodyPr>
          <a:lstStyle/>
          <a:p>
            <a:r>
              <a:rPr lang="fr-FR" dirty="0">
                <a:effectLst/>
              </a:rPr>
              <a:t>Mettre en œuvre un protocole d’extraction, un protocole de coloration et observer au microscope pour localiser l’ADN dans la cellule</a:t>
            </a:r>
            <a:r>
              <a:rPr lang="fr-FR" dirty="0" smtClean="0">
                <a:effectLst/>
              </a:rPr>
              <a:t>.</a:t>
            </a:r>
            <a:endParaRPr lang="fr-FR" dirty="0"/>
          </a:p>
        </p:txBody>
      </p:sp>
      <p:pic>
        <p:nvPicPr>
          <p:cNvPr id="1026" name="Picture 2" descr="http://www.discip.ac-caen.fr/svt/pages/lycee/adn2/chromosome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65912" y="3114675"/>
            <a:ext cx="47720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79704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14/01/2014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Chabrol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CBAB-64C5-4CE3-B213-A64CEA60D074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015706" y="1124744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/>
              <a:t>Le scénario proposé se déroule en 2 temps :</a:t>
            </a:r>
            <a:endParaRPr lang="fr-FR" sz="2800" dirty="0"/>
          </a:p>
          <a:p>
            <a:r>
              <a:rPr lang="fr-FR" sz="2800" dirty="0"/>
              <a:t>- Etape 1 : Séance d’extraction et coloration de l’ADN</a:t>
            </a:r>
          </a:p>
          <a:p>
            <a:r>
              <a:rPr lang="fr-FR" sz="2800" dirty="0"/>
              <a:t>- Etape 2 : Séance de coloration d’un constituant de la cellule, le noyau </a:t>
            </a:r>
          </a:p>
          <a:p>
            <a:r>
              <a:rPr lang="fr-FR" sz="2800" dirty="0"/>
              <a:t> </a:t>
            </a:r>
          </a:p>
          <a:p>
            <a:r>
              <a:rPr lang="fr-FR" sz="2800" dirty="0"/>
              <a:t>En fonction des choix ou des possibilités pédagogiques, ces deux étapes peuvent être réalisées dans la même séance ou dans deux séances successives. </a:t>
            </a:r>
          </a:p>
        </p:txBody>
      </p:sp>
    </p:spTree>
    <p:extLst>
      <p:ext uri="{BB962C8B-B14F-4D97-AF65-F5344CB8AC3E}">
        <p14:creationId xmlns:p14="http://schemas.microsoft.com/office/powerpoint/2010/main" xmlns="" val="3275069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14/01/2014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Chabrol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CBAB-64C5-4CE3-B213-A64CEA60D074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040791" y="1474365"/>
            <a:ext cx="80844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/>
              <a:t>Place dans le programme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2457450" y="157490"/>
            <a:ext cx="4429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Domaine de compétence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004788" y="894746"/>
            <a:ext cx="4490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Pratiquer une démarche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57" y="2492897"/>
            <a:ext cx="9125248" cy="2775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24581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14/01/2014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Chabrol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CBAB-64C5-4CE3-B213-A64CEA60D074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010905" y="24402"/>
            <a:ext cx="81003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/>
              <a:t>Etape 1: Séance d’extraction et coloration de l’ADN</a:t>
            </a:r>
            <a:endParaRPr lang="fr-FR" sz="3200" dirty="0"/>
          </a:p>
          <a:p>
            <a:r>
              <a:rPr lang="fr-FR" sz="3200" dirty="0"/>
              <a:t>Motivation: Les policiers récupèrent un échantillon de sang sur une scène de crime. Ils en extraient l’ADN afin d’identifier à qui appartient cet échantillon de sang parmi un ensemble de suspects. </a:t>
            </a:r>
          </a:p>
          <a:p>
            <a:r>
              <a:rPr lang="fr-FR" sz="3200" dirty="0"/>
              <a:t> </a:t>
            </a:r>
            <a:r>
              <a:rPr lang="fr-FR" sz="3200" u="sng" dirty="0" smtClean="0"/>
              <a:t>Objectifs </a:t>
            </a:r>
            <a:r>
              <a:rPr lang="fr-FR" sz="3200" dirty="0"/>
              <a:t>: </a:t>
            </a:r>
          </a:p>
          <a:p>
            <a:r>
              <a:rPr lang="fr-FR" sz="3200" dirty="0"/>
              <a:t>- L’ADN est une molécule filamenteuse.</a:t>
            </a:r>
          </a:p>
          <a:p>
            <a:r>
              <a:rPr lang="fr-FR" sz="3200" dirty="0"/>
              <a:t> </a:t>
            </a:r>
            <a:endParaRPr lang="fr-FR" sz="2400" dirty="0"/>
          </a:p>
        </p:txBody>
      </p:sp>
      <p:sp>
        <p:nvSpPr>
          <p:cNvPr id="6" name="Rectangle 5"/>
          <p:cNvSpPr/>
          <p:nvPr/>
        </p:nvSpPr>
        <p:spPr>
          <a:xfrm>
            <a:off x="1010905" y="4509120"/>
            <a:ext cx="42811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u="sng" dirty="0" smtClean="0"/>
              <a:t>Matériel</a:t>
            </a:r>
            <a:r>
              <a:rPr lang="fr-FR" sz="2400" dirty="0" smtClean="0"/>
              <a:t>:</a:t>
            </a:r>
          </a:p>
          <a:p>
            <a:r>
              <a:rPr lang="fr-FR" sz="2400" dirty="0" smtClean="0"/>
              <a:t>- 2 ou 3 </a:t>
            </a:r>
            <a:r>
              <a:rPr lang="fr-FR" sz="2400" dirty="0" err="1" smtClean="0"/>
              <a:t>mL</a:t>
            </a:r>
            <a:r>
              <a:rPr lang="fr-FR" sz="2400" dirty="0" smtClean="0"/>
              <a:t> de salive (qui remplacera le sang)</a:t>
            </a:r>
          </a:p>
          <a:p>
            <a:r>
              <a:rPr lang="fr-FR" sz="2400" dirty="0" smtClean="0"/>
              <a:t>- Tube à essai</a:t>
            </a:r>
          </a:p>
          <a:p>
            <a:r>
              <a:rPr lang="fr-FR" sz="2400" dirty="0" smtClean="0"/>
              <a:t>- Bleu de toluidine</a:t>
            </a:r>
          </a:p>
          <a:p>
            <a:r>
              <a:rPr lang="fr-FR" sz="2400" dirty="0" smtClean="0"/>
              <a:t>- Pissette d’eau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6588224" y="4481794"/>
            <a:ext cx="25230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u="sng" dirty="0" smtClean="0"/>
              <a:t>Résultats: </a:t>
            </a:r>
            <a:r>
              <a:rPr lang="fr-FR" sz="2400" dirty="0" smtClean="0"/>
              <a:t>Photos</a:t>
            </a:r>
          </a:p>
          <a:p>
            <a:endParaRPr lang="fr-FR" sz="2400" dirty="0" smtClean="0"/>
          </a:p>
          <a:p>
            <a:r>
              <a:rPr lang="fr-FR" sz="2400" dirty="0" smtClean="0"/>
              <a:t>On peut évaluer individuellement ou par binôme.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317749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14/01/2014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Chabrol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CBAB-64C5-4CE3-B213-A64CEA60D074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043608" y="31046"/>
            <a:ext cx="81003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/>
              <a:t>Etape 2 : Séance de coloration de cellules</a:t>
            </a:r>
            <a:endParaRPr lang="fr-FR" sz="3200" dirty="0"/>
          </a:p>
          <a:p>
            <a:r>
              <a:rPr lang="fr-FR" sz="3200" dirty="0"/>
              <a:t>Motivation : en réalité, ce sont des cellules sanguines qui sont prélevées sur la scène du crime. On cherche à savoir où se trouve l’ADN dans la cellule.</a:t>
            </a:r>
          </a:p>
          <a:p>
            <a:r>
              <a:rPr lang="fr-FR" sz="3200" dirty="0"/>
              <a:t> </a:t>
            </a:r>
            <a:r>
              <a:rPr lang="fr-FR" sz="3200" u="sng" dirty="0" smtClean="0"/>
              <a:t>Objectifs</a:t>
            </a:r>
            <a:r>
              <a:rPr lang="fr-FR" sz="3200" dirty="0"/>
              <a:t>: </a:t>
            </a:r>
          </a:p>
          <a:p>
            <a:r>
              <a:rPr lang="fr-FR" sz="3200" dirty="0"/>
              <a:t>- Révision des 3 composants principaux de la cellule</a:t>
            </a:r>
          </a:p>
          <a:p>
            <a:r>
              <a:rPr lang="fr-FR" sz="3200" dirty="0"/>
              <a:t>- Le noyau est coloré par un colorant (définition d’un colorant, rinçage pour comprendre cette coloration)</a:t>
            </a:r>
          </a:p>
          <a:p>
            <a:r>
              <a:rPr lang="fr-FR" sz="3200" dirty="0"/>
              <a:t>- Le matériel du noyau est de </a:t>
            </a:r>
            <a:r>
              <a:rPr lang="fr-FR" sz="3200" dirty="0" smtClean="0"/>
              <a:t>l’ADN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2171060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14/01/2014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Chabrol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CBAB-64C5-4CE3-B213-A64CEA60D074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037114" y="764704"/>
            <a:ext cx="809701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u="sng" dirty="0" smtClean="0"/>
              <a:t>Matériel</a:t>
            </a:r>
            <a:r>
              <a:rPr lang="fr-FR" sz="2800" dirty="0" smtClean="0"/>
              <a:t>: </a:t>
            </a:r>
          </a:p>
          <a:p>
            <a:r>
              <a:rPr lang="fr-FR" sz="2800" dirty="0" smtClean="0"/>
              <a:t>- Cellules buccales (= cellules sans paroi pour éviter que le colorant reste bloqué par la paroi)</a:t>
            </a:r>
          </a:p>
          <a:p>
            <a:r>
              <a:rPr lang="fr-FR" sz="2800" dirty="0" smtClean="0"/>
              <a:t>- </a:t>
            </a:r>
            <a:r>
              <a:rPr lang="fr-FR" sz="2800" dirty="0" err="1" smtClean="0"/>
              <a:t>Coton-tiges</a:t>
            </a:r>
            <a:endParaRPr lang="fr-FR" sz="2800" dirty="0" smtClean="0"/>
          </a:p>
          <a:p>
            <a:r>
              <a:rPr lang="fr-FR" sz="2800" dirty="0" smtClean="0"/>
              <a:t>- Bleu de toluidine</a:t>
            </a:r>
          </a:p>
          <a:p>
            <a:r>
              <a:rPr lang="fr-FR" sz="2800" dirty="0" smtClean="0"/>
              <a:t>- Lames/Lamelles</a:t>
            </a:r>
          </a:p>
          <a:p>
            <a:r>
              <a:rPr lang="fr-FR" sz="2800" dirty="0" smtClean="0"/>
              <a:t>- Pissette d’eau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445473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14/01/2014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Chabrol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CBAB-64C5-4CE3-B213-A64CEA60D074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99367" y="0"/>
            <a:ext cx="811348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600" b="1" dirty="0"/>
              <a:t>Consigne : </a:t>
            </a:r>
            <a:r>
              <a:rPr lang="fr-FR" sz="2600" dirty="0"/>
              <a:t>En utilisant le support proposé, construisez une activité qui permettra d’atteindre les objectifs du programme en développant la compétence  « communiquer scientifiquement ».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600" dirty="0" smtClean="0"/>
              <a:t>Rédiger </a:t>
            </a:r>
            <a:r>
              <a:rPr lang="fr-FR" sz="2600" dirty="0"/>
              <a:t>une consigne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600" dirty="0"/>
              <a:t>Préparer une fiche d’aide en identifiant des points de blocage : technique, connaissances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600" dirty="0"/>
              <a:t>Concevoir un curseur formatif</a:t>
            </a:r>
          </a:p>
          <a:p>
            <a:pPr lvl="1"/>
            <a:r>
              <a:rPr lang="fr-FR" sz="2600" dirty="0" smtClean="0"/>
              <a:t>- Quelle </a:t>
            </a:r>
            <a:r>
              <a:rPr lang="fr-FR" sz="2600" dirty="0"/>
              <a:t>stratégie mettre en œuvre pour ce curseur : doit-il être donné à l’élève ? Si, oui, quand ? Après le travail ? Avant ?</a:t>
            </a:r>
          </a:p>
          <a:p>
            <a:pPr lvl="1"/>
            <a:r>
              <a:rPr lang="fr-FR" sz="2600" dirty="0" smtClean="0"/>
              <a:t>- Le </a:t>
            </a:r>
            <a:r>
              <a:rPr lang="fr-FR" sz="2600" dirty="0"/>
              <a:t>cas échéant, le présenter sous la forme : « j’ai réussi si … », « je n’ai pas réussi si … ».</a:t>
            </a:r>
          </a:p>
          <a:p>
            <a:pPr lvl="1"/>
            <a:r>
              <a:rPr lang="fr-FR" sz="2600" dirty="0" smtClean="0"/>
              <a:t>- Construire </a:t>
            </a:r>
            <a:r>
              <a:rPr lang="fr-FR" sz="2600" dirty="0"/>
              <a:t>les trois stades : stades 0, 5 et 2 pts /5, en termes d’acquisition ou de non acquisition de compétence.</a:t>
            </a:r>
          </a:p>
        </p:txBody>
      </p:sp>
    </p:spTree>
    <p:extLst>
      <p:ext uri="{BB962C8B-B14F-4D97-AF65-F5344CB8AC3E}">
        <p14:creationId xmlns:p14="http://schemas.microsoft.com/office/powerpoint/2010/main" xmlns="" val="4004412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14/01/2014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Chabrol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CBAB-64C5-4CE3-B213-A64CEA60D074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043608" y="188640"/>
            <a:ext cx="81003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* Aide procédurale</a:t>
            </a:r>
          </a:p>
          <a:p>
            <a:r>
              <a:rPr lang="fr-FR" sz="2400" dirty="0"/>
              <a:t>	- Localiser la coloration dans la cellule</a:t>
            </a:r>
          </a:p>
          <a:p>
            <a:r>
              <a:rPr lang="fr-FR" sz="2400" dirty="0"/>
              <a:t>	- Le colorant persiste après coloration et rinçage</a:t>
            </a:r>
          </a:p>
          <a:p>
            <a:r>
              <a:rPr lang="fr-FR" sz="2400" dirty="0"/>
              <a:t>	- Comparer les éléments colorés des deux manipulations</a:t>
            </a:r>
          </a:p>
          <a:p>
            <a:r>
              <a:rPr lang="fr-FR" sz="2400" dirty="0"/>
              <a:t>	- Déduire ce qu’il y a dans le noyau</a:t>
            </a:r>
          </a:p>
        </p:txBody>
      </p:sp>
      <p:sp>
        <p:nvSpPr>
          <p:cNvPr id="8" name="Rectangle 7"/>
          <p:cNvSpPr/>
          <p:nvPr/>
        </p:nvSpPr>
        <p:spPr>
          <a:xfrm>
            <a:off x="1037680" y="2499404"/>
            <a:ext cx="2493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u="sng" dirty="0"/>
              <a:t>Evaluation cursive </a:t>
            </a:r>
            <a:endParaRPr lang="fr-FR" sz="240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1693139"/>
              </p:ext>
            </p:extLst>
          </p:nvPr>
        </p:nvGraphicFramePr>
        <p:xfrm>
          <a:off x="14649" y="3140969"/>
          <a:ext cx="9129351" cy="4231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117"/>
                <a:gridCol w="4322546"/>
                <a:gridCol w="1763688"/>
              </a:tblGrid>
              <a:tr h="26642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Arial"/>
                        </a:rPr>
                        <a:t>*Protocole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Arial"/>
                        </a:rPr>
                        <a:t>suivi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Arial"/>
                        </a:rPr>
                        <a:t>*Résultats corrects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Conclusion: l'élève a fait le lien entre ADN et noyau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Arial"/>
                        </a:rPr>
                        <a:t>*Protocole suivi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Arial"/>
                        </a:rPr>
                        <a:t>*Résultats corrects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Arial"/>
                        </a:rPr>
                        <a:t>*les couleurs de l’ADN et du noyau sont identiques sans conclure que le noyau contient l’ADN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*pas de protocole</a:t>
                      </a:r>
                    </a:p>
                    <a:p>
                      <a:r>
                        <a:rPr lang="fr-FR" sz="2400" dirty="0" smtClean="0"/>
                        <a:t>*Pas de résultats</a:t>
                      </a:r>
                      <a:endParaRPr lang="fr-FR" sz="2400" dirty="0"/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5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0</a:t>
                      </a:r>
                      <a:endParaRPr lang="fr-FR" sz="2400" dirty="0"/>
                    </a:p>
                  </a:txBody>
                  <a:tcPr anchor="ctr"/>
                </a:tc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COMPETENCE ACQUISE</a:t>
                      </a:r>
                      <a:endParaRPr lang="fr-FR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COMPETENCE NON ACQUISE</a:t>
                      </a:r>
                      <a:endParaRPr lang="fr-FR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889849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01556f7b5d5b7935c69ec8ffd13c539fc4a82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</TotalTime>
  <Words>277</Words>
  <Application>Microsoft Office PowerPoint</Application>
  <PresentationFormat>Affichage à l'écran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Solstice</vt:lpstr>
      <vt:lpstr>Mettre en œuvre un protocole d’extraction, un protocole de coloration et observer au microscope pour localiser l’ADN dans la cellule.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Mettre en œuvre un protocole d’extraction, un protocole de coloration et observer au microscope pour localiser l’ADN dans la cellule.</dc:title>
  <dc:creator>Sylvie</dc:creator>
  <cp:lastModifiedBy>Vincent Guili</cp:lastModifiedBy>
  <cp:revision>6</cp:revision>
  <dcterms:created xsi:type="dcterms:W3CDTF">2014-01-12T15:12:14Z</dcterms:created>
  <dcterms:modified xsi:type="dcterms:W3CDTF">2014-01-12T16:24:56Z</dcterms:modified>
</cp:coreProperties>
</file>