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98" r:id="rId24"/>
    <p:sldId id="278" r:id="rId25"/>
    <p:sldId id="279" r:id="rId26"/>
    <p:sldId id="281" r:id="rId27"/>
    <p:sldId id="280" r:id="rId28"/>
    <p:sldId id="282" r:id="rId29"/>
    <p:sldId id="283" r:id="rId30"/>
    <p:sldId id="284" r:id="rId31"/>
    <p:sldId id="285" r:id="rId32"/>
    <p:sldId id="299" r:id="rId33"/>
    <p:sldId id="287" r:id="rId34"/>
    <p:sldId id="286" r:id="rId35"/>
    <p:sldId id="288" r:id="rId36"/>
    <p:sldId id="289" r:id="rId37"/>
    <p:sldId id="305" r:id="rId38"/>
    <p:sldId id="290" r:id="rId39"/>
    <p:sldId id="291" r:id="rId40"/>
    <p:sldId id="292" r:id="rId41"/>
    <p:sldId id="304" r:id="rId42"/>
    <p:sldId id="293" r:id="rId43"/>
    <p:sldId id="294" r:id="rId44"/>
    <p:sldId id="295" r:id="rId45"/>
    <p:sldId id="296" r:id="rId46"/>
    <p:sldId id="297" r:id="rId47"/>
    <p:sldId id="300" r:id="rId48"/>
    <p:sldId id="301" r:id="rId49"/>
    <p:sldId id="302" r:id="rId50"/>
    <p:sldId id="303"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C5CEB-46B3-4F86-A9B3-6FBE2200E6D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2AABE1D-24C6-4500-BBD7-8EDA007E4B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0D37A91-9308-4CFB-A20B-6B6BC16B008F}"/>
              </a:ext>
            </a:extLst>
          </p:cNvPr>
          <p:cNvSpPr>
            <a:spLocks noGrp="1"/>
          </p:cNvSpPr>
          <p:nvPr>
            <p:ph type="dt" sz="half" idx="10"/>
          </p:nvPr>
        </p:nvSpPr>
        <p:spPr/>
        <p:txBody>
          <a:bodyPr/>
          <a:lstStyle/>
          <a:p>
            <a:fld id="{FDFDE80F-BB72-4627-895B-12C2F0C92DC6}" type="datetimeFigureOut">
              <a:rPr lang="fr-FR" smtClean="0"/>
              <a:t>21/02/2022</a:t>
            </a:fld>
            <a:endParaRPr lang="fr-FR"/>
          </a:p>
        </p:txBody>
      </p:sp>
      <p:sp>
        <p:nvSpPr>
          <p:cNvPr id="5" name="Espace réservé du pied de page 4">
            <a:extLst>
              <a:ext uri="{FF2B5EF4-FFF2-40B4-BE49-F238E27FC236}">
                <a16:creationId xmlns:a16="http://schemas.microsoft.com/office/drawing/2014/main" id="{95F37BBE-7B48-41FA-B9B7-C646ECFC39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8176CD-2270-4E77-A9C1-C24A6F14E754}"/>
              </a:ext>
            </a:extLst>
          </p:cNvPr>
          <p:cNvSpPr>
            <a:spLocks noGrp="1"/>
          </p:cNvSpPr>
          <p:nvPr>
            <p:ph type="sldNum" sz="quarter" idx="12"/>
          </p:nvPr>
        </p:nvSpPr>
        <p:spPr/>
        <p:txBody>
          <a:bodyPr/>
          <a:lstStyle/>
          <a:p>
            <a:fld id="{F3C98BA7-B39F-4515-A2CE-1B6D725C5B1F}" type="slidenum">
              <a:rPr lang="fr-FR" smtClean="0"/>
              <a:t>‹N°›</a:t>
            </a:fld>
            <a:endParaRPr lang="fr-FR"/>
          </a:p>
        </p:txBody>
      </p:sp>
    </p:spTree>
    <p:extLst>
      <p:ext uri="{BB962C8B-B14F-4D97-AF65-F5344CB8AC3E}">
        <p14:creationId xmlns:p14="http://schemas.microsoft.com/office/powerpoint/2010/main" val="268648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670C1-EC21-42C3-AE6F-6C342368530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0D95640-B637-4C04-A508-21DAB374888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E42B8C-A748-4F85-AD1B-5254F43FAFF1}"/>
              </a:ext>
            </a:extLst>
          </p:cNvPr>
          <p:cNvSpPr>
            <a:spLocks noGrp="1"/>
          </p:cNvSpPr>
          <p:nvPr>
            <p:ph type="dt" sz="half" idx="10"/>
          </p:nvPr>
        </p:nvSpPr>
        <p:spPr/>
        <p:txBody>
          <a:bodyPr/>
          <a:lstStyle/>
          <a:p>
            <a:fld id="{FDFDE80F-BB72-4627-895B-12C2F0C92DC6}" type="datetimeFigureOut">
              <a:rPr lang="fr-FR" smtClean="0"/>
              <a:t>21/02/2022</a:t>
            </a:fld>
            <a:endParaRPr lang="fr-FR"/>
          </a:p>
        </p:txBody>
      </p:sp>
      <p:sp>
        <p:nvSpPr>
          <p:cNvPr id="5" name="Espace réservé du pied de page 4">
            <a:extLst>
              <a:ext uri="{FF2B5EF4-FFF2-40B4-BE49-F238E27FC236}">
                <a16:creationId xmlns:a16="http://schemas.microsoft.com/office/drawing/2014/main" id="{4A0B0187-06B3-4E7B-BC90-2F22284F8E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5FF6E2-55DD-4B28-9EE6-DD8EC736C871}"/>
              </a:ext>
            </a:extLst>
          </p:cNvPr>
          <p:cNvSpPr>
            <a:spLocks noGrp="1"/>
          </p:cNvSpPr>
          <p:nvPr>
            <p:ph type="sldNum" sz="quarter" idx="12"/>
          </p:nvPr>
        </p:nvSpPr>
        <p:spPr/>
        <p:txBody>
          <a:bodyPr/>
          <a:lstStyle/>
          <a:p>
            <a:fld id="{F3C98BA7-B39F-4515-A2CE-1B6D725C5B1F}" type="slidenum">
              <a:rPr lang="fr-FR" smtClean="0"/>
              <a:t>‹N°›</a:t>
            </a:fld>
            <a:endParaRPr lang="fr-FR"/>
          </a:p>
        </p:txBody>
      </p:sp>
    </p:spTree>
    <p:extLst>
      <p:ext uri="{BB962C8B-B14F-4D97-AF65-F5344CB8AC3E}">
        <p14:creationId xmlns:p14="http://schemas.microsoft.com/office/powerpoint/2010/main" val="321451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9346F65-7D06-4BB4-BF1D-05A32465F12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E6613EB-A03C-4E25-92A3-F007A2E0C80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C499C3-41A6-4292-9D94-5AA1488C6102}"/>
              </a:ext>
            </a:extLst>
          </p:cNvPr>
          <p:cNvSpPr>
            <a:spLocks noGrp="1"/>
          </p:cNvSpPr>
          <p:nvPr>
            <p:ph type="dt" sz="half" idx="10"/>
          </p:nvPr>
        </p:nvSpPr>
        <p:spPr/>
        <p:txBody>
          <a:bodyPr/>
          <a:lstStyle/>
          <a:p>
            <a:fld id="{FDFDE80F-BB72-4627-895B-12C2F0C92DC6}" type="datetimeFigureOut">
              <a:rPr lang="fr-FR" smtClean="0"/>
              <a:t>21/02/2022</a:t>
            </a:fld>
            <a:endParaRPr lang="fr-FR"/>
          </a:p>
        </p:txBody>
      </p:sp>
      <p:sp>
        <p:nvSpPr>
          <p:cNvPr id="5" name="Espace réservé du pied de page 4">
            <a:extLst>
              <a:ext uri="{FF2B5EF4-FFF2-40B4-BE49-F238E27FC236}">
                <a16:creationId xmlns:a16="http://schemas.microsoft.com/office/drawing/2014/main" id="{C3EBC995-D985-46F6-8329-FD39634C44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BFF48B-0579-47F5-B703-1B23C15085ED}"/>
              </a:ext>
            </a:extLst>
          </p:cNvPr>
          <p:cNvSpPr>
            <a:spLocks noGrp="1"/>
          </p:cNvSpPr>
          <p:nvPr>
            <p:ph type="sldNum" sz="quarter" idx="12"/>
          </p:nvPr>
        </p:nvSpPr>
        <p:spPr/>
        <p:txBody>
          <a:bodyPr/>
          <a:lstStyle/>
          <a:p>
            <a:fld id="{F3C98BA7-B39F-4515-A2CE-1B6D725C5B1F}" type="slidenum">
              <a:rPr lang="fr-FR" smtClean="0"/>
              <a:t>‹N°›</a:t>
            </a:fld>
            <a:endParaRPr lang="fr-FR"/>
          </a:p>
        </p:txBody>
      </p:sp>
    </p:spTree>
    <p:extLst>
      <p:ext uri="{BB962C8B-B14F-4D97-AF65-F5344CB8AC3E}">
        <p14:creationId xmlns:p14="http://schemas.microsoft.com/office/powerpoint/2010/main" val="260718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0D073-22ED-4324-BF8E-B448BCEFFB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A82C09-2F84-47DC-9EFC-1F136C4226E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0D74D9-7F92-4E5E-AF5A-4FA1D6878E1C}"/>
              </a:ext>
            </a:extLst>
          </p:cNvPr>
          <p:cNvSpPr>
            <a:spLocks noGrp="1"/>
          </p:cNvSpPr>
          <p:nvPr>
            <p:ph type="dt" sz="half" idx="10"/>
          </p:nvPr>
        </p:nvSpPr>
        <p:spPr/>
        <p:txBody>
          <a:bodyPr/>
          <a:lstStyle/>
          <a:p>
            <a:fld id="{FDFDE80F-BB72-4627-895B-12C2F0C92DC6}" type="datetimeFigureOut">
              <a:rPr lang="fr-FR" smtClean="0"/>
              <a:t>21/02/2022</a:t>
            </a:fld>
            <a:endParaRPr lang="fr-FR"/>
          </a:p>
        </p:txBody>
      </p:sp>
      <p:sp>
        <p:nvSpPr>
          <p:cNvPr id="5" name="Espace réservé du pied de page 4">
            <a:extLst>
              <a:ext uri="{FF2B5EF4-FFF2-40B4-BE49-F238E27FC236}">
                <a16:creationId xmlns:a16="http://schemas.microsoft.com/office/drawing/2014/main" id="{4CAAD847-D54D-4D6E-9F63-65E994294D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3FA708-8EA3-41B3-8D5F-FCF2EE410848}"/>
              </a:ext>
            </a:extLst>
          </p:cNvPr>
          <p:cNvSpPr>
            <a:spLocks noGrp="1"/>
          </p:cNvSpPr>
          <p:nvPr>
            <p:ph type="sldNum" sz="quarter" idx="12"/>
          </p:nvPr>
        </p:nvSpPr>
        <p:spPr/>
        <p:txBody>
          <a:bodyPr/>
          <a:lstStyle/>
          <a:p>
            <a:fld id="{F3C98BA7-B39F-4515-A2CE-1B6D725C5B1F}" type="slidenum">
              <a:rPr lang="fr-FR" smtClean="0"/>
              <a:t>‹N°›</a:t>
            </a:fld>
            <a:endParaRPr lang="fr-FR"/>
          </a:p>
        </p:txBody>
      </p:sp>
    </p:spTree>
    <p:extLst>
      <p:ext uri="{BB962C8B-B14F-4D97-AF65-F5344CB8AC3E}">
        <p14:creationId xmlns:p14="http://schemas.microsoft.com/office/powerpoint/2010/main" val="378414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837D2F-2D2D-4850-B435-510033FC288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2836B92-84F4-4D31-A143-FC89A457AF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3EFAB09-E5DE-46D9-84EB-C85BC6A39737}"/>
              </a:ext>
            </a:extLst>
          </p:cNvPr>
          <p:cNvSpPr>
            <a:spLocks noGrp="1"/>
          </p:cNvSpPr>
          <p:nvPr>
            <p:ph type="dt" sz="half" idx="10"/>
          </p:nvPr>
        </p:nvSpPr>
        <p:spPr/>
        <p:txBody>
          <a:bodyPr/>
          <a:lstStyle/>
          <a:p>
            <a:fld id="{FDFDE80F-BB72-4627-895B-12C2F0C92DC6}" type="datetimeFigureOut">
              <a:rPr lang="fr-FR" smtClean="0"/>
              <a:t>21/02/2022</a:t>
            </a:fld>
            <a:endParaRPr lang="fr-FR"/>
          </a:p>
        </p:txBody>
      </p:sp>
      <p:sp>
        <p:nvSpPr>
          <p:cNvPr id="5" name="Espace réservé du pied de page 4">
            <a:extLst>
              <a:ext uri="{FF2B5EF4-FFF2-40B4-BE49-F238E27FC236}">
                <a16:creationId xmlns:a16="http://schemas.microsoft.com/office/drawing/2014/main" id="{61EE3DBE-1FDB-4C15-8C0E-1641EECF4C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5F54D2-AA65-4770-A0CE-25EB945901E7}"/>
              </a:ext>
            </a:extLst>
          </p:cNvPr>
          <p:cNvSpPr>
            <a:spLocks noGrp="1"/>
          </p:cNvSpPr>
          <p:nvPr>
            <p:ph type="sldNum" sz="quarter" idx="12"/>
          </p:nvPr>
        </p:nvSpPr>
        <p:spPr/>
        <p:txBody>
          <a:bodyPr/>
          <a:lstStyle/>
          <a:p>
            <a:fld id="{F3C98BA7-B39F-4515-A2CE-1B6D725C5B1F}" type="slidenum">
              <a:rPr lang="fr-FR" smtClean="0"/>
              <a:t>‹N°›</a:t>
            </a:fld>
            <a:endParaRPr lang="fr-FR"/>
          </a:p>
        </p:txBody>
      </p:sp>
    </p:spTree>
    <p:extLst>
      <p:ext uri="{BB962C8B-B14F-4D97-AF65-F5344CB8AC3E}">
        <p14:creationId xmlns:p14="http://schemas.microsoft.com/office/powerpoint/2010/main" val="323518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405FD5-AEA7-462C-A45B-4D781EFF8E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DC3550A-EF54-4E6F-85B6-100F9B37F41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218F354-D78C-4786-8F0F-602B464C716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AD5EF99-63FF-42AC-903C-D13A292147FA}"/>
              </a:ext>
            </a:extLst>
          </p:cNvPr>
          <p:cNvSpPr>
            <a:spLocks noGrp="1"/>
          </p:cNvSpPr>
          <p:nvPr>
            <p:ph type="dt" sz="half" idx="10"/>
          </p:nvPr>
        </p:nvSpPr>
        <p:spPr/>
        <p:txBody>
          <a:bodyPr/>
          <a:lstStyle/>
          <a:p>
            <a:fld id="{FDFDE80F-BB72-4627-895B-12C2F0C92DC6}" type="datetimeFigureOut">
              <a:rPr lang="fr-FR" smtClean="0"/>
              <a:t>21/02/2022</a:t>
            </a:fld>
            <a:endParaRPr lang="fr-FR"/>
          </a:p>
        </p:txBody>
      </p:sp>
      <p:sp>
        <p:nvSpPr>
          <p:cNvPr id="6" name="Espace réservé du pied de page 5">
            <a:extLst>
              <a:ext uri="{FF2B5EF4-FFF2-40B4-BE49-F238E27FC236}">
                <a16:creationId xmlns:a16="http://schemas.microsoft.com/office/drawing/2014/main" id="{3E32F54E-415C-474E-A0C3-4525D85CB8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B722EFC-2908-4A74-B42A-B53DF9DB6559}"/>
              </a:ext>
            </a:extLst>
          </p:cNvPr>
          <p:cNvSpPr>
            <a:spLocks noGrp="1"/>
          </p:cNvSpPr>
          <p:nvPr>
            <p:ph type="sldNum" sz="quarter" idx="12"/>
          </p:nvPr>
        </p:nvSpPr>
        <p:spPr/>
        <p:txBody>
          <a:bodyPr/>
          <a:lstStyle/>
          <a:p>
            <a:fld id="{F3C98BA7-B39F-4515-A2CE-1B6D725C5B1F}" type="slidenum">
              <a:rPr lang="fr-FR" smtClean="0"/>
              <a:t>‹N°›</a:t>
            </a:fld>
            <a:endParaRPr lang="fr-FR"/>
          </a:p>
        </p:txBody>
      </p:sp>
    </p:spTree>
    <p:extLst>
      <p:ext uri="{BB962C8B-B14F-4D97-AF65-F5344CB8AC3E}">
        <p14:creationId xmlns:p14="http://schemas.microsoft.com/office/powerpoint/2010/main" val="114555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1DFCE2-377E-46B9-A0D4-E69D5E2A171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87D17B9-4736-4C16-86EE-8070D1BAD2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263EDB-39F3-4C30-BB18-DA6951D74F7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4FF93BD-6D8D-4754-BE69-DF7CA699C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FD5F7DC-0291-4499-8254-323416F0D6B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F249AD2-B5D7-4168-957D-1C575DD0EAEB}"/>
              </a:ext>
            </a:extLst>
          </p:cNvPr>
          <p:cNvSpPr>
            <a:spLocks noGrp="1"/>
          </p:cNvSpPr>
          <p:nvPr>
            <p:ph type="dt" sz="half" idx="10"/>
          </p:nvPr>
        </p:nvSpPr>
        <p:spPr/>
        <p:txBody>
          <a:bodyPr/>
          <a:lstStyle/>
          <a:p>
            <a:fld id="{FDFDE80F-BB72-4627-895B-12C2F0C92DC6}" type="datetimeFigureOut">
              <a:rPr lang="fr-FR" smtClean="0"/>
              <a:t>21/02/2022</a:t>
            </a:fld>
            <a:endParaRPr lang="fr-FR"/>
          </a:p>
        </p:txBody>
      </p:sp>
      <p:sp>
        <p:nvSpPr>
          <p:cNvPr id="8" name="Espace réservé du pied de page 7">
            <a:extLst>
              <a:ext uri="{FF2B5EF4-FFF2-40B4-BE49-F238E27FC236}">
                <a16:creationId xmlns:a16="http://schemas.microsoft.com/office/drawing/2014/main" id="{B9A152EB-FA92-47B7-8269-6F302437C61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06D987-CF1C-4618-B422-4DF4B229C8C6}"/>
              </a:ext>
            </a:extLst>
          </p:cNvPr>
          <p:cNvSpPr>
            <a:spLocks noGrp="1"/>
          </p:cNvSpPr>
          <p:nvPr>
            <p:ph type="sldNum" sz="quarter" idx="12"/>
          </p:nvPr>
        </p:nvSpPr>
        <p:spPr/>
        <p:txBody>
          <a:bodyPr/>
          <a:lstStyle/>
          <a:p>
            <a:fld id="{F3C98BA7-B39F-4515-A2CE-1B6D725C5B1F}" type="slidenum">
              <a:rPr lang="fr-FR" smtClean="0"/>
              <a:t>‹N°›</a:t>
            </a:fld>
            <a:endParaRPr lang="fr-FR"/>
          </a:p>
        </p:txBody>
      </p:sp>
    </p:spTree>
    <p:extLst>
      <p:ext uri="{BB962C8B-B14F-4D97-AF65-F5344CB8AC3E}">
        <p14:creationId xmlns:p14="http://schemas.microsoft.com/office/powerpoint/2010/main" val="414952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544F4-E5C0-457C-8D15-BEB412837EB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B8BF7B-E897-40CB-9F21-2982197C368D}"/>
              </a:ext>
            </a:extLst>
          </p:cNvPr>
          <p:cNvSpPr>
            <a:spLocks noGrp="1"/>
          </p:cNvSpPr>
          <p:nvPr>
            <p:ph type="dt" sz="half" idx="10"/>
          </p:nvPr>
        </p:nvSpPr>
        <p:spPr/>
        <p:txBody>
          <a:bodyPr/>
          <a:lstStyle/>
          <a:p>
            <a:fld id="{FDFDE80F-BB72-4627-895B-12C2F0C92DC6}" type="datetimeFigureOut">
              <a:rPr lang="fr-FR" smtClean="0"/>
              <a:t>21/02/2022</a:t>
            </a:fld>
            <a:endParaRPr lang="fr-FR"/>
          </a:p>
        </p:txBody>
      </p:sp>
      <p:sp>
        <p:nvSpPr>
          <p:cNvPr id="4" name="Espace réservé du pied de page 3">
            <a:extLst>
              <a:ext uri="{FF2B5EF4-FFF2-40B4-BE49-F238E27FC236}">
                <a16:creationId xmlns:a16="http://schemas.microsoft.com/office/drawing/2014/main" id="{5B7AFF80-B4FF-4DE1-A12A-8E2F465A8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05F4A4A-DEAF-4B5F-9465-6B7F259CCC34}"/>
              </a:ext>
            </a:extLst>
          </p:cNvPr>
          <p:cNvSpPr>
            <a:spLocks noGrp="1"/>
          </p:cNvSpPr>
          <p:nvPr>
            <p:ph type="sldNum" sz="quarter" idx="12"/>
          </p:nvPr>
        </p:nvSpPr>
        <p:spPr/>
        <p:txBody>
          <a:bodyPr/>
          <a:lstStyle/>
          <a:p>
            <a:fld id="{F3C98BA7-B39F-4515-A2CE-1B6D725C5B1F}" type="slidenum">
              <a:rPr lang="fr-FR" smtClean="0"/>
              <a:t>‹N°›</a:t>
            </a:fld>
            <a:endParaRPr lang="fr-FR"/>
          </a:p>
        </p:txBody>
      </p:sp>
    </p:spTree>
    <p:extLst>
      <p:ext uri="{BB962C8B-B14F-4D97-AF65-F5344CB8AC3E}">
        <p14:creationId xmlns:p14="http://schemas.microsoft.com/office/powerpoint/2010/main" val="299617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75917B-9BC2-42DC-B442-410F79F4B1DF}"/>
              </a:ext>
            </a:extLst>
          </p:cNvPr>
          <p:cNvSpPr>
            <a:spLocks noGrp="1"/>
          </p:cNvSpPr>
          <p:nvPr>
            <p:ph type="dt" sz="half" idx="10"/>
          </p:nvPr>
        </p:nvSpPr>
        <p:spPr/>
        <p:txBody>
          <a:bodyPr/>
          <a:lstStyle/>
          <a:p>
            <a:fld id="{FDFDE80F-BB72-4627-895B-12C2F0C92DC6}" type="datetimeFigureOut">
              <a:rPr lang="fr-FR" smtClean="0"/>
              <a:t>21/02/2022</a:t>
            </a:fld>
            <a:endParaRPr lang="fr-FR"/>
          </a:p>
        </p:txBody>
      </p:sp>
      <p:sp>
        <p:nvSpPr>
          <p:cNvPr id="3" name="Espace réservé du pied de page 2">
            <a:extLst>
              <a:ext uri="{FF2B5EF4-FFF2-40B4-BE49-F238E27FC236}">
                <a16:creationId xmlns:a16="http://schemas.microsoft.com/office/drawing/2014/main" id="{F3C404CA-6325-4715-9DE2-4D22AF12477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7552F89-4898-42D9-9F7F-A80D501CF5DA}"/>
              </a:ext>
            </a:extLst>
          </p:cNvPr>
          <p:cNvSpPr>
            <a:spLocks noGrp="1"/>
          </p:cNvSpPr>
          <p:nvPr>
            <p:ph type="sldNum" sz="quarter" idx="12"/>
          </p:nvPr>
        </p:nvSpPr>
        <p:spPr/>
        <p:txBody>
          <a:bodyPr/>
          <a:lstStyle/>
          <a:p>
            <a:fld id="{F3C98BA7-B39F-4515-A2CE-1B6D725C5B1F}" type="slidenum">
              <a:rPr lang="fr-FR" smtClean="0"/>
              <a:t>‹N°›</a:t>
            </a:fld>
            <a:endParaRPr lang="fr-FR"/>
          </a:p>
        </p:txBody>
      </p:sp>
    </p:spTree>
    <p:extLst>
      <p:ext uri="{BB962C8B-B14F-4D97-AF65-F5344CB8AC3E}">
        <p14:creationId xmlns:p14="http://schemas.microsoft.com/office/powerpoint/2010/main" val="229927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F8D69-65E2-4C2B-8917-198926838F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2B492A-42FA-401A-B719-EB0BCCDCD3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31446B5-DD94-490C-9F0E-A1C5C19E4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C1B0504-3520-4AFE-8139-3B792A592B35}"/>
              </a:ext>
            </a:extLst>
          </p:cNvPr>
          <p:cNvSpPr>
            <a:spLocks noGrp="1"/>
          </p:cNvSpPr>
          <p:nvPr>
            <p:ph type="dt" sz="half" idx="10"/>
          </p:nvPr>
        </p:nvSpPr>
        <p:spPr/>
        <p:txBody>
          <a:bodyPr/>
          <a:lstStyle/>
          <a:p>
            <a:fld id="{FDFDE80F-BB72-4627-895B-12C2F0C92DC6}" type="datetimeFigureOut">
              <a:rPr lang="fr-FR" smtClean="0"/>
              <a:t>21/02/2022</a:t>
            </a:fld>
            <a:endParaRPr lang="fr-FR"/>
          </a:p>
        </p:txBody>
      </p:sp>
      <p:sp>
        <p:nvSpPr>
          <p:cNvPr id="6" name="Espace réservé du pied de page 5">
            <a:extLst>
              <a:ext uri="{FF2B5EF4-FFF2-40B4-BE49-F238E27FC236}">
                <a16:creationId xmlns:a16="http://schemas.microsoft.com/office/drawing/2014/main" id="{5BDE5FC7-7DAC-465F-B7CA-AB7689E9786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EEDBE0-2FC3-4DD4-9AD0-AD0C091ED86D}"/>
              </a:ext>
            </a:extLst>
          </p:cNvPr>
          <p:cNvSpPr>
            <a:spLocks noGrp="1"/>
          </p:cNvSpPr>
          <p:nvPr>
            <p:ph type="sldNum" sz="quarter" idx="12"/>
          </p:nvPr>
        </p:nvSpPr>
        <p:spPr/>
        <p:txBody>
          <a:bodyPr/>
          <a:lstStyle/>
          <a:p>
            <a:fld id="{F3C98BA7-B39F-4515-A2CE-1B6D725C5B1F}" type="slidenum">
              <a:rPr lang="fr-FR" smtClean="0"/>
              <a:t>‹N°›</a:t>
            </a:fld>
            <a:endParaRPr lang="fr-FR"/>
          </a:p>
        </p:txBody>
      </p:sp>
    </p:spTree>
    <p:extLst>
      <p:ext uri="{BB962C8B-B14F-4D97-AF65-F5344CB8AC3E}">
        <p14:creationId xmlns:p14="http://schemas.microsoft.com/office/powerpoint/2010/main" val="213906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D06BB-ED90-4F7B-A6C0-2FA8BC2F792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0D1EC71-28DD-4F1D-A0C8-A973F6EAA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ABA00E0-71F0-48C9-9072-4600685E4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AEF649-690E-458D-9973-2F2463E1A5C2}"/>
              </a:ext>
            </a:extLst>
          </p:cNvPr>
          <p:cNvSpPr>
            <a:spLocks noGrp="1"/>
          </p:cNvSpPr>
          <p:nvPr>
            <p:ph type="dt" sz="half" idx="10"/>
          </p:nvPr>
        </p:nvSpPr>
        <p:spPr/>
        <p:txBody>
          <a:bodyPr/>
          <a:lstStyle/>
          <a:p>
            <a:fld id="{FDFDE80F-BB72-4627-895B-12C2F0C92DC6}" type="datetimeFigureOut">
              <a:rPr lang="fr-FR" smtClean="0"/>
              <a:t>21/02/2022</a:t>
            </a:fld>
            <a:endParaRPr lang="fr-FR"/>
          </a:p>
        </p:txBody>
      </p:sp>
      <p:sp>
        <p:nvSpPr>
          <p:cNvPr id="6" name="Espace réservé du pied de page 5">
            <a:extLst>
              <a:ext uri="{FF2B5EF4-FFF2-40B4-BE49-F238E27FC236}">
                <a16:creationId xmlns:a16="http://schemas.microsoft.com/office/drawing/2014/main" id="{140CF889-3711-49BF-A57B-B7D6879617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848BE8-2A84-4AC8-83E6-D0A90FBB92B8}"/>
              </a:ext>
            </a:extLst>
          </p:cNvPr>
          <p:cNvSpPr>
            <a:spLocks noGrp="1"/>
          </p:cNvSpPr>
          <p:nvPr>
            <p:ph type="sldNum" sz="quarter" idx="12"/>
          </p:nvPr>
        </p:nvSpPr>
        <p:spPr/>
        <p:txBody>
          <a:bodyPr/>
          <a:lstStyle/>
          <a:p>
            <a:fld id="{F3C98BA7-B39F-4515-A2CE-1B6D725C5B1F}" type="slidenum">
              <a:rPr lang="fr-FR" smtClean="0"/>
              <a:t>‹N°›</a:t>
            </a:fld>
            <a:endParaRPr lang="fr-FR"/>
          </a:p>
        </p:txBody>
      </p:sp>
    </p:spTree>
    <p:extLst>
      <p:ext uri="{BB962C8B-B14F-4D97-AF65-F5344CB8AC3E}">
        <p14:creationId xmlns:p14="http://schemas.microsoft.com/office/powerpoint/2010/main" val="81185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CF6861-3995-4999-BC8F-4BA189945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C24C922-7E76-4D8F-940C-C66F1F8F2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F4D617-F3D4-4896-AE1A-0122F9DA78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DE80F-BB72-4627-895B-12C2F0C92DC6}" type="datetimeFigureOut">
              <a:rPr lang="fr-FR" smtClean="0"/>
              <a:t>21/02/2022</a:t>
            </a:fld>
            <a:endParaRPr lang="fr-FR"/>
          </a:p>
        </p:txBody>
      </p:sp>
      <p:sp>
        <p:nvSpPr>
          <p:cNvPr id="5" name="Espace réservé du pied de page 4">
            <a:extLst>
              <a:ext uri="{FF2B5EF4-FFF2-40B4-BE49-F238E27FC236}">
                <a16:creationId xmlns:a16="http://schemas.microsoft.com/office/drawing/2014/main" id="{D4156424-C7B6-486E-9F48-34A834712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613528A-EF45-4334-983F-E7E765829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98BA7-B39F-4515-A2CE-1B6D725C5B1F}" type="slidenum">
              <a:rPr lang="fr-FR" smtClean="0"/>
              <a:t>‹N°›</a:t>
            </a:fld>
            <a:endParaRPr lang="fr-FR"/>
          </a:p>
        </p:txBody>
      </p:sp>
    </p:spTree>
    <p:extLst>
      <p:ext uri="{BB962C8B-B14F-4D97-AF65-F5344CB8AC3E}">
        <p14:creationId xmlns:p14="http://schemas.microsoft.com/office/powerpoint/2010/main" val="111585136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7.xml"/><Relationship Id="rId5" Type="http://schemas.openxmlformats.org/officeDocument/2006/relationships/image" Target="../media/image45.tmp"/><Relationship Id="rId4" Type="http://schemas.openxmlformats.org/officeDocument/2006/relationships/image" Target="../media/image44.tmp"/></Relationships>
</file>

<file path=ppt/slides/_rels/slide52.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46.tmp"/><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8.tmp"/><Relationship Id="rId1" Type="http://schemas.openxmlformats.org/officeDocument/2006/relationships/slideLayout" Target="../slideLayouts/slideLayout7.xml"/><Relationship Id="rId5" Type="http://schemas.openxmlformats.org/officeDocument/2006/relationships/image" Target="../media/image51.tmp"/><Relationship Id="rId4" Type="http://schemas.openxmlformats.org/officeDocument/2006/relationships/image" Target="../media/image50.tmp"/></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image" Target="../media/image52.tmp"/><Relationship Id="rId1" Type="http://schemas.openxmlformats.org/officeDocument/2006/relationships/slideLayout" Target="../slideLayouts/slideLayout7.xml"/><Relationship Id="rId4" Type="http://schemas.openxmlformats.org/officeDocument/2006/relationships/image" Target="../media/image54.tmp"/></Relationships>
</file>

<file path=ppt/slides/_rels/slide56.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image" Target="../media/image55.tmp"/><Relationship Id="rId1" Type="http://schemas.openxmlformats.org/officeDocument/2006/relationships/slideLayout" Target="../slideLayouts/slideLayout7.xml"/><Relationship Id="rId4" Type="http://schemas.openxmlformats.org/officeDocument/2006/relationships/image" Target="../media/image57.tmp"/></Relationships>
</file>

<file path=ppt/slides/_rels/slide57.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image" Target="../media/image58.tmp"/><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image" Target="../media/image60.tmp"/><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73316-D90F-42B1-8B4C-B75D75AA54F4}"/>
              </a:ext>
            </a:extLst>
          </p:cNvPr>
          <p:cNvSpPr>
            <a:spLocks noGrp="1"/>
          </p:cNvSpPr>
          <p:nvPr>
            <p:ph type="ctrTitle"/>
          </p:nvPr>
        </p:nvSpPr>
        <p:spPr>
          <a:xfrm>
            <a:off x="1524000" y="1189607"/>
            <a:ext cx="9144000" cy="1409213"/>
          </a:xfrm>
        </p:spPr>
        <p:txBody>
          <a:bodyPr>
            <a:normAutofit fontScale="90000"/>
          </a:bodyPr>
          <a:lstStyle/>
          <a:p>
            <a:r>
              <a:rPr lang="fr-FR" b="1" dirty="0">
                <a:solidFill>
                  <a:srgbClr val="7030A0"/>
                </a:solidFill>
                <a:latin typeface="+mn-lt"/>
              </a:rPr>
              <a:t>LES ETUDES A L’UNIVERSITE</a:t>
            </a:r>
            <a:br>
              <a:rPr lang="fr-FR" b="1" dirty="0">
                <a:solidFill>
                  <a:srgbClr val="7030A0"/>
                </a:solidFill>
                <a:latin typeface="+mn-lt"/>
              </a:rPr>
            </a:br>
            <a:r>
              <a:rPr lang="fr-FR" sz="4000" b="1" dirty="0">
                <a:solidFill>
                  <a:srgbClr val="7030A0"/>
                </a:solidFill>
                <a:latin typeface="+mn-lt"/>
              </a:rPr>
              <a:t>(HORS BUT)</a:t>
            </a:r>
            <a:endParaRPr lang="fr-FR" b="1" dirty="0">
              <a:solidFill>
                <a:srgbClr val="7030A0"/>
              </a:solidFill>
              <a:latin typeface="+mn-lt"/>
            </a:endParaRPr>
          </a:p>
        </p:txBody>
      </p:sp>
      <p:sp>
        <p:nvSpPr>
          <p:cNvPr id="3" name="Sous-titre 2">
            <a:extLst>
              <a:ext uri="{FF2B5EF4-FFF2-40B4-BE49-F238E27FC236}">
                <a16:creationId xmlns:a16="http://schemas.microsoft.com/office/drawing/2014/main" id="{5DAEB563-E200-4414-B9B1-A1E09E14F39C}"/>
              </a:ext>
            </a:extLst>
          </p:cNvPr>
          <p:cNvSpPr>
            <a:spLocks noGrp="1"/>
          </p:cNvSpPr>
          <p:nvPr>
            <p:ph type="subTitle" idx="1"/>
          </p:nvPr>
        </p:nvSpPr>
        <p:spPr>
          <a:xfrm>
            <a:off x="1180730" y="3602038"/>
            <a:ext cx="9487270" cy="1655762"/>
          </a:xfrm>
        </p:spPr>
        <p:txBody>
          <a:bodyPr/>
          <a:lstStyle/>
          <a:p>
            <a:r>
              <a:rPr lang="fr-FR" b="1" dirty="0">
                <a:solidFill>
                  <a:srgbClr val="CC00FF"/>
                </a:solidFill>
              </a:rPr>
              <a:t>LYON 1				LYON2			LYON 3</a:t>
            </a:r>
          </a:p>
          <a:p>
            <a:r>
              <a:rPr lang="fr-FR" b="1" dirty="0">
                <a:solidFill>
                  <a:srgbClr val="CC00FF"/>
                </a:solidFill>
              </a:rPr>
              <a:t>Université Claude Bernard	Université Lumière	Université Jean Moulin </a:t>
            </a:r>
          </a:p>
        </p:txBody>
      </p:sp>
      <p:sp>
        <p:nvSpPr>
          <p:cNvPr id="4" name="ZoneTexte 3">
            <a:extLst>
              <a:ext uri="{FF2B5EF4-FFF2-40B4-BE49-F238E27FC236}">
                <a16:creationId xmlns:a16="http://schemas.microsoft.com/office/drawing/2014/main" id="{58DD3C0F-B753-429F-8AF6-ED3E28F8A6EB}"/>
              </a:ext>
            </a:extLst>
          </p:cNvPr>
          <p:cNvSpPr txBox="1"/>
          <p:nvPr/>
        </p:nvSpPr>
        <p:spPr>
          <a:xfrm>
            <a:off x="8513686" y="4929729"/>
            <a:ext cx="2734322" cy="1477328"/>
          </a:xfrm>
          <a:prstGeom prst="rect">
            <a:avLst/>
          </a:prstGeom>
          <a:noFill/>
          <a:ln>
            <a:noFill/>
          </a:ln>
        </p:spPr>
        <p:txBody>
          <a:bodyPr wrap="square" rtlCol="0">
            <a:spAutoFit/>
          </a:bodyPr>
          <a:lstStyle/>
          <a:p>
            <a:r>
              <a:rPr lang="fr-FR" dirty="0">
                <a:solidFill>
                  <a:srgbClr val="7030A0"/>
                </a:solidFill>
              </a:rPr>
              <a:t>Karine PLANCHON</a:t>
            </a:r>
          </a:p>
          <a:p>
            <a:r>
              <a:rPr lang="fr-FR" dirty="0">
                <a:solidFill>
                  <a:srgbClr val="7030A0"/>
                </a:solidFill>
              </a:rPr>
              <a:t>Responsable Orientation</a:t>
            </a:r>
          </a:p>
          <a:p>
            <a:r>
              <a:rPr lang="fr-FR" dirty="0">
                <a:solidFill>
                  <a:srgbClr val="7030A0"/>
                </a:solidFill>
              </a:rPr>
              <a:t>Lycée Lalande</a:t>
            </a:r>
          </a:p>
          <a:p>
            <a:r>
              <a:rPr lang="fr-FR" dirty="0">
                <a:solidFill>
                  <a:srgbClr val="7030A0"/>
                </a:solidFill>
              </a:rPr>
              <a:t>Bourg en Bresse (01)</a:t>
            </a:r>
          </a:p>
          <a:p>
            <a:endParaRPr lang="fr-FR" dirty="0"/>
          </a:p>
        </p:txBody>
      </p:sp>
    </p:spTree>
    <p:extLst>
      <p:ext uri="{BB962C8B-B14F-4D97-AF65-F5344CB8AC3E}">
        <p14:creationId xmlns:p14="http://schemas.microsoft.com/office/powerpoint/2010/main" val="349725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CD5BAE1-F070-4E7E-A23A-738A9FD90517}"/>
              </a:ext>
            </a:extLst>
          </p:cNvPr>
          <p:cNvSpPr>
            <a:spLocks noGrp="1"/>
          </p:cNvSpPr>
          <p:nvPr>
            <p:ph type="title"/>
          </p:nvPr>
        </p:nvSpPr>
        <p:spPr>
          <a:xfrm>
            <a:off x="838200" y="365125"/>
            <a:ext cx="10515600" cy="5201174"/>
          </a:xfrm>
        </p:spPr>
        <p:txBody>
          <a:bodyPr>
            <a:noAutofit/>
          </a:bodyPr>
          <a:lstStyle/>
          <a:p>
            <a:pPr algn="ctr"/>
            <a:r>
              <a:rPr lang="fr-FR" b="1" dirty="0">
                <a:solidFill>
                  <a:srgbClr val="7030A0"/>
                </a:solidFill>
              </a:rPr>
              <a:t>LYON 1</a:t>
            </a:r>
            <a:br>
              <a:rPr lang="fr-FR" b="1" dirty="0">
                <a:solidFill>
                  <a:srgbClr val="7030A0"/>
                </a:solidFill>
              </a:rPr>
            </a:br>
            <a:br>
              <a:rPr lang="fr-FR" b="1" dirty="0">
                <a:solidFill>
                  <a:srgbClr val="7030A0"/>
                </a:solidFill>
              </a:rPr>
            </a:br>
            <a:r>
              <a:rPr lang="fr-FR" b="1" dirty="0">
                <a:solidFill>
                  <a:srgbClr val="7030A0"/>
                </a:solidFill>
              </a:rPr>
              <a:t>UNIVERSITE CLAUDE BERNARD</a:t>
            </a:r>
            <a:br>
              <a:rPr lang="fr-FR" b="1" dirty="0">
                <a:solidFill>
                  <a:srgbClr val="7030A0"/>
                </a:solidFill>
              </a:rPr>
            </a:br>
            <a:br>
              <a:rPr lang="fr-FR" b="1" dirty="0">
                <a:solidFill>
                  <a:srgbClr val="7030A0"/>
                </a:solidFill>
              </a:rPr>
            </a:br>
            <a:r>
              <a:rPr lang="fr-FR" b="1" dirty="0">
                <a:solidFill>
                  <a:srgbClr val="7030A0"/>
                </a:solidFill>
              </a:rPr>
              <a:t>LES ACCES AUX ETUDES MEDICALES</a:t>
            </a:r>
          </a:p>
        </p:txBody>
      </p:sp>
    </p:spTree>
    <p:extLst>
      <p:ext uri="{BB962C8B-B14F-4D97-AF65-F5344CB8AC3E}">
        <p14:creationId xmlns:p14="http://schemas.microsoft.com/office/powerpoint/2010/main" val="46118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2F7626A-3F56-4FE7-95F1-D3B892FC8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808" y="620786"/>
            <a:ext cx="7666384" cy="5616427"/>
          </a:xfrm>
          <a:prstGeom prst="rect">
            <a:avLst/>
          </a:prstGeom>
        </p:spPr>
      </p:pic>
    </p:spTree>
    <p:extLst>
      <p:ext uri="{BB962C8B-B14F-4D97-AF65-F5344CB8AC3E}">
        <p14:creationId xmlns:p14="http://schemas.microsoft.com/office/powerpoint/2010/main" val="229401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5CB7A46-F497-44B4-BC6D-378D7F6B2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377" y="395977"/>
            <a:ext cx="8131245" cy="6066046"/>
          </a:xfrm>
          <a:prstGeom prst="rect">
            <a:avLst/>
          </a:prstGeom>
        </p:spPr>
      </p:pic>
    </p:spTree>
    <p:extLst>
      <p:ext uri="{BB962C8B-B14F-4D97-AF65-F5344CB8AC3E}">
        <p14:creationId xmlns:p14="http://schemas.microsoft.com/office/powerpoint/2010/main" val="324946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42A1542-EB72-4877-B0CE-92C1912B7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619" y="487425"/>
            <a:ext cx="8100762" cy="5883150"/>
          </a:xfrm>
          <a:prstGeom prst="rect">
            <a:avLst/>
          </a:prstGeom>
        </p:spPr>
      </p:pic>
    </p:spTree>
    <p:extLst>
      <p:ext uri="{BB962C8B-B14F-4D97-AF65-F5344CB8AC3E}">
        <p14:creationId xmlns:p14="http://schemas.microsoft.com/office/powerpoint/2010/main" val="38875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DEAD329C-A50D-4265-BD53-B5C9E5349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239" y="262615"/>
            <a:ext cx="7643522" cy="6332769"/>
          </a:xfrm>
          <a:prstGeom prst="rect">
            <a:avLst/>
          </a:prstGeom>
        </p:spPr>
      </p:pic>
      <p:sp>
        <p:nvSpPr>
          <p:cNvPr id="4" name="Rectangle 3">
            <a:extLst>
              <a:ext uri="{FF2B5EF4-FFF2-40B4-BE49-F238E27FC236}">
                <a16:creationId xmlns:a16="http://schemas.microsoft.com/office/drawing/2014/main" id="{C6627258-C473-447A-913C-4856DDC4C564}"/>
              </a:ext>
            </a:extLst>
          </p:cNvPr>
          <p:cNvSpPr/>
          <p:nvPr/>
        </p:nvSpPr>
        <p:spPr>
          <a:xfrm>
            <a:off x="8930937" y="6258757"/>
            <a:ext cx="1154096" cy="435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A327AB1-593C-4E87-87DC-F94F3C194EA8}"/>
              </a:ext>
            </a:extLst>
          </p:cNvPr>
          <p:cNvSpPr txBox="1"/>
          <p:nvPr/>
        </p:nvSpPr>
        <p:spPr>
          <a:xfrm>
            <a:off x="6254941" y="4626355"/>
            <a:ext cx="1828800" cy="646331"/>
          </a:xfrm>
          <a:prstGeom prst="rect">
            <a:avLst/>
          </a:prstGeom>
          <a:noFill/>
        </p:spPr>
        <p:txBody>
          <a:bodyPr wrap="square" rtlCol="0">
            <a:spAutoFit/>
          </a:bodyPr>
          <a:lstStyle/>
          <a:p>
            <a:r>
              <a:rPr lang="fr-FR" sz="1800" kern="1200" dirty="0">
                <a:solidFill>
                  <a:schemeClr val="tx1"/>
                </a:solidFill>
                <a:latin typeface="+mn-lt"/>
                <a:ea typeface="+mn-ea"/>
                <a:cs typeface="+mn-cs"/>
              </a:rPr>
              <a:t>50 % d’admis au 2</a:t>
            </a:r>
            <a:r>
              <a:rPr lang="fr-FR" sz="1800" kern="1200" baseline="30000" dirty="0">
                <a:solidFill>
                  <a:schemeClr val="tx1"/>
                </a:solidFill>
                <a:latin typeface="+mn-lt"/>
                <a:ea typeface="+mn-ea"/>
                <a:cs typeface="+mn-cs"/>
              </a:rPr>
              <a:t>ème</a:t>
            </a:r>
            <a:r>
              <a:rPr lang="fr-FR" sz="1800" kern="1200" dirty="0">
                <a:solidFill>
                  <a:schemeClr val="tx1"/>
                </a:solidFill>
                <a:latin typeface="+mn-lt"/>
                <a:ea typeface="+mn-ea"/>
                <a:cs typeface="+mn-cs"/>
              </a:rPr>
              <a:t> groupe</a:t>
            </a:r>
          </a:p>
        </p:txBody>
      </p:sp>
    </p:spTree>
    <p:extLst>
      <p:ext uri="{BB962C8B-B14F-4D97-AF65-F5344CB8AC3E}">
        <p14:creationId xmlns:p14="http://schemas.microsoft.com/office/powerpoint/2010/main" val="323639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7CF43FB5-5F6B-4DC3-B5A9-72D4F564C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188" y="418839"/>
            <a:ext cx="8123624" cy="6020322"/>
          </a:xfrm>
          <a:prstGeom prst="rect">
            <a:avLst/>
          </a:prstGeom>
        </p:spPr>
      </p:pic>
    </p:spTree>
    <p:extLst>
      <p:ext uri="{BB962C8B-B14F-4D97-AF65-F5344CB8AC3E}">
        <p14:creationId xmlns:p14="http://schemas.microsoft.com/office/powerpoint/2010/main" val="2642376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F9275D84-3F20-4BC7-B7E6-E6A50E22E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170" y="1299025"/>
            <a:ext cx="7841660" cy="4259949"/>
          </a:xfrm>
          <a:prstGeom prst="rect">
            <a:avLst/>
          </a:prstGeom>
        </p:spPr>
      </p:pic>
    </p:spTree>
    <p:extLst>
      <p:ext uri="{BB962C8B-B14F-4D97-AF65-F5344CB8AC3E}">
        <p14:creationId xmlns:p14="http://schemas.microsoft.com/office/powerpoint/2010/main" val="139456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D1E93D17-A207-4DA7-AF85-1ACE38759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481" y="251184"/>
            <a:ext cx="8055038" cy="6355631"/>
          </a:xfrm>
          <a:prstGeom prst="rect">
            <a:avLst/>
          </a:prstGeom>
        </p:spPr>
      </p:pic>
      <p:sp>
        <p:nvSpPr>
          <p:cNvPr id="4" name="Rectangle 3">
            <a:extLst>
              <a:ext uri="{FF2B5EF4-FFF2-40B4-BE49-F238E27FC236}">
                <a16:creationId xmlns:a16="http://schemas.microsoft.com/office/drawing/2014/main" id="{74487E13-D188-402D-8CD7-E8596E8060F6}"/>
              </a:ext>
            </a:extLst>
          </p:cNvPr>
          <p:cNvSpPr/>
          <p:nvPr/>
        </p:nvSpPr>
        <p:spPr>
          <a:xfrm>
            <a:off x="8572500" y="6381750"/>
            <a:ext cx="134302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465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8072BED9-9D84-40E9-9982-804AC65E8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619" y="441701"/>
            <a:ext cx="8100762" cy="5974598"/>
          </a:xfrm>
          <a:prstGeom prst="rect">
            <a:avLst/>
          </a:prstGeom>
        </p:spPr>
      </p:pic>
    </p:spTree>
    <p:extLst>
      <p:ext uri="{BB962C8B-B14F-4D97-AF65-F5344CB8AC3E}">
        <p14:creationId xmlns:p14="http://schemas.microsoft.com/office/powerpoint/2010/main" val="275410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BD65CFD2-6D2A-4FAD-895E-19D24428B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444" y="468373"/>
            <a:ext cx="7049111" cy="5921253"/>
          </a:xfrm>
          <a:prstGeom prst="rect">
            <a:avLst/>
          </a:prstGeom>
        </p:spPr>
      </p:pic>
      <p:sp>
        <p:nvSpPr>
          <p:cNvPr id="4" name="ZoneTexte 3">
            <a:extLst>
              <a:ext uri="{FF2B5EF4-FFF2-40B4-BE49-F238E27FC236}">
                <a16:creationId xmlns:a16="http://schemas.microsoft.com/office/drawing/2014/main" id="{19274236-EC0E-4B49-97A1-9EB6DD5D69D7}"/>
              </a:ext>
            </a:extLst>
          </p:cNvPr>
          <p:cNvSpPr txBox="1"/>
          <p:nvPr/>
        </p:nvSpPr>
        <p:spPr>
          <a:xfrm>
            <a:off x="3666479" y="1544715"/>
            <a:ext cx="3275859" cy="307777"/>
          </a:xfrm>
          <a:prstGeom prst="rect">
            <a:avLst/>
          </a:prstGeom>
          <a:noFill/>
        </p:spPr>
        <p:txBody>
          <a:bodyPr wrap="square" rtlCol="0">
            <a:spAutoFit/>
          </a:bodyPr>
          <a:lstStyle/>
          <a:p>
            <a:r>
              <a:rPr lang="fr-FR" sz="1400" dirty="0"/>
              <a:t>Ouverture de 25 places à Bourg</a:t>
            </a:r>
          </a:p>
        </p:txBody>
      </p:sp>
      <p:sp>
        <p:nvSpPr>
          <p:cNvPr id="5" name="ZoneTexte 4">
            <a:extLst>
              <a:ext uri="{FF2B5EF4-FFF2-40B4-BE49-F238E27FC236}">
                <a16:creationId xmlns:a16="http://schemas.microsoft.com/office/drawing/2014/main" id="{F918974C-6D58-4A14-B7A6-84D97AE3C890}"/>
              </a:ext>
            </a:extLst>
          </p:cNvPr>
          <p:cNvSpPr txBox="1"/>
          <p:nvPr/>
        </p:nvSpPr>
        <p:spPr>
          <a:xfrm>
            <a:off x="5771967" y="2789069"/>
            <a:ext cx="1507723" cy="523220"/>
          </a:xfrm>
          <a:prstGeom prst="rect">
            <a:avLst/>
          </a:prstGeom>
          <a:noFill/>
        </p:spPr>
        <p:txBody>
          <a:bodyPr wrap="square" rtlCol="0">
            <a:spAutoFit/>
          </a:bodyPr>
          <a:lstStyle/>
          <a:p>
            <a:r>
              <a:rPr lang="fr-FR" sz="1400" dirty="0"/>
              <a:t>Ouverture de 25 places à Bourg</a:t>
            </a:r>
          </a:p>
        </p:txBody>
      </p:sp>
    </p:spTree>
    <p:extLst>
      <p:ext uri="{BB962C8B-B14F-4D97-AF65-F5344CB8AC3E}">
        <p14:creationId xmlns:p14="http://schemas.microsoft.com/office/powerpoint/2010/main" val="361418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7405B-802F-4534-A9DA-909E366FDF9C}"/>
              </a:ext>
            </a:extLst>
          </p:cNvPr>
          <p:cNvSpPr>
            <a:spLocks noGrp="1"/>
          </p:cNvSpPr>
          <p:nvPr>
            <p:ph type="title"/>
          </p:nvPr>
        </p:nvSpPr>
        <p:spPr>
          <a:xfrm>
            <a:off x="838200" y="1108075"/>
            <a:ext cx="10515600" cy="4286774"/>
          </a:xfrm>
        </p:spPr>
        <p:txBody>
          <a:bodyPr>
            <a:noAutofit/>
          </a:bodyPr>
          <a:lstStyle/>
          <a:p>
            <a:pPr algn="ctr"/>
            <a:r>
              <a:rPr lang="fr-FR" b="1" dirty="0">
                <a:solidFill>
                  <a:srgbClr val="7030A0"/>
                </a:solidFill>
              </a:rPr>
              <a:t>LYON 1</a:t>
            </a:r>
            <a:br>
              <a:rPr lang="fr-FR" b="1" dirty="0">
                <a:solidFill>
                  <a:srgbClr val="7030A0"/>
                </a:solidFill>
              </a:rPr>
            </a:br>
            <a:br>
              <a:rPr lang="fr-FR" b="1" dirty="0">
                <a:solidFill>
                  <a:srgbClr val="7030A0"/>
                </a:solidFill>
              </a:rPr>
            </a:br>
            <a:r>
              <a:rPr lang="fr-FR" b="1" dirty="0">
                <a:solidFill>
                  <a:srgbClr val="7030A0"/>
                </a:solidFill>
              </a:rPr>
              <a:t>UNIVERSITE CLAUDE BERNARD</a:t>
            </a:r>
            <a:br>
              <a:rPr lang="fr-FR" b="1" dirty="0">
                <a:solidFill>
                  <a:srgbClr val="7030A0"/>
                </a:solidFill>
              </a:rPr>
            </a:br>
            <a:br>
              <a:rPr lang="fr-FR" b="1" dirty="0">
                <a:solidFill>
                  <a:srgbClr val="7030A0"/>
                </a:solidFill>
              </a:rPr>
            </a:br>
            <a:r>
              <a:rPr lang="fr-FR" b="1" dirty="0">
                <a:solidFill>
                  <a:srgbClr val="7030A0"/>
                </a:solidFill>
              </a:rPr>
              <a:t>L’OFFRE LICENCE</a:t>
            </a:r>
          </a:p>
        </p:txBody>
      </p:sp>
    </p:spTree>
    <p:extLst>
      <p:ext uri="{BB962C8B-B14F-4D97-AF65-F5344CB8AC3E}">
        <p14:creationId xmlns:p14="http://schemas.microsoft.com/office/powerpoint/2010/main" val="170043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8838831-9F5C-4B6C-94BE-5F8404105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757" y="456942"/>
            <a:ext cx="8146486" cy="5944115"/>
          </a:xfrm>
          <a:prstGeom prst="rect">
            <a:avLst/>
          </a:prstGeom>
        </p:spPr>
      </p:pic>
    </p:spTree>
    <p:extLst>
      <p:ext uri="{BB962C8B-B14F-4D97-AF65-F5344CB8AC3E}">
        <p14:creationId xmlns:p14="http://schemas.microsoft.com/office/powerpoint/2010/main" val="15998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BA287B02-5787-415C-AD0D-475791F2B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188" y="194029"/>
            <a:ext cx="8123624" cy="6469941"/>
          </a:xfrm>
          <a:prstGeom prst="rect">
            <a:avLst/>
          </a:prstGeom>
        </p:spPr>
      </p:pic>
      <p:sp>
        <p:nvSpPr>
          <p:cNvPr id="4" name="Rectangle 3">
            <a:extLst>
              <a:ext uri="{FF2B5EF4-FFF2-40B4-BE49-F238E27FC236}">
                <a16:creationId xmlns:a16="http://schemas.microsoft.com/office/drawing/2014/main" id="{1499B4C8-403C-444B-A9A1-CA1516F1B560}"/>
              </a:ext>
            </a:extLst>
          </p:cNvPr>
          <p:cNvSpPr/>
          <p:nvPr/>
        </p:nvSpPr>
        <p:spPr>
          <a:xfrm>
            <a:off x="8726750" y="6347534"/>
            <a:ext cx="1242873" cy="372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3382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FA9E2B70-FC75-48C4-B6CA-F0F1AA3C9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998" y="323581"/>
            <a:ext cx="8116003" cy="6210838"/>
          </a:xfrm>
          <a:prstGeom prst="rect">
            <a:avLst/>
          </a:prstGeom>
        </p:spPr>
      </p:pic>
    </p:spTree>
    <p:extLst>
      <p:ext uri="{BB962C8B-B14F-4D97-AF65-F5344CB8AC3E}">
        <p14:creationId xmlns:p14="http://schemas.microsoft.com/office/powerpoint/2010/main" val="1795031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01E0643-EB9E-4321-82F1-0950FCB9E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946" y="350253"/>
            <a:ext cx="8154107" cy="6157494"/>
          </a:xfrm>
          <a:prstGeom prst="rect">
            <a:avLst/>
          </a:prstGeom>
        </p:spPr>
      </p:pic>
      <p:sp>
        <p:nvSpPr>
          <p:cNvPr id="5" name="Rectangle 4">
            <a:extLst>
              <a:ext uri="{FF2B5EF4-FFF2-40B4-BE49-F238E27FC236}">
                <a16:creationId xmlns:a16="http://schemas.microsoft.com/office/drawing/2014/main" id="{B3276B57-7318-4C5C-9663-6988656F2989}"/>
              </a:ext>
            </a:extLst>
          </p:cNvPr>
          <p:cNvSpPr/>
          <p:nvPr/>
        </p:nvSpPr>
        <p:spPr>
          <a:xfrm>
            <a:off x="2219417" y="4678532"/>
            <a:ext cx="3876583" cy="1829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199F2ACF-8E09-4514-BCDF-75360F5225A8}"/>
              </a:ext>
            </a:extLst>
          </p:cNvPr>
          <p:cNvSpPr txBox="1"/>
          <p:nvPr/>
        </p:nvSpPr>
        <p:spPr>
          <a:xfrm>
            <a:off x="2095130" y="4678532"/>
            <a:ext cx="4000870" cy="1200329"/>
          </a:xfrm>
          <a:prstGeom prst="rect">
            <a:avLst/>
          </a:prstGeom>
          <a:noFill/>
        </p:spPr>
        <p:txBody>
          <a:bodyPr wrap="square" rtlCol="0">
            <a:spAutoFit/>
          </a:bodyPr>
          <a:lstStyle/>
          <a:p>
            <a:r>
              <a:rPr lang="fr-FR" dirty="0"/>
              <a:t>Contrôle continu: connaissances</a:t>
            </a:r>
          </a:p>
          <a:p>
            <a:endParaRPr lang="fr-FR" dirty="0"/>
          </a:p>
          <a:p>
            <a:r>
              <a:rPr lang="fr-FR" dirty="0"/>
              <a:t>Examens terminaux: connaissances et exercices</a:t>
            </a:r>
          </a:p>
        </p:txBody>
      </p:sp>
    </p:spTree>
    <p:extLst>
      <p:ext uri="{BB962C8B-B14F-4D97-AF65-F5344CB8AC3E}">
        <p14:creationId xmlns:p14="http://schemas.microsoft.com/office/powerpoint/2010/main" val="684676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rte de visite, capture d’écran&#10;&#10;Description générée automatiquement">
            <a:extLst>
              <a:ext uri="{FF2B5EF4-FFF2-40B4-BE49-F238E27FC236}">
                <a16:creationId xmlns:a16="http://schemas.microsoft.com/office/drawing/2014/main" id="{7B7D008F-0CF9-4E12-B5BE-AF0B166CC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046" y="883699"/>
            <a:ext cx="6309907" cy="5090601"/>
          </a:xfrm>
          <a:prstGeom prst="rect">
            <a:avLst/>
          </a:prstGeom>
        </p:spPr>
      </p:pic>
    </p:spTree>
    <p:extLst>
      <p:ext uri="{BB962C8B-B14F-4D97-AF65-F5344CB8AC3E}">
        <p14:creationId xmlns:p14="http://schemas.microsoft.com/office/powerpoint/2010/main" val="3266415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2A981F8B-B921-4651-B3EF-0FB62B95A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377" y="338822"/>
            <a:ext cx="7689246" cy="6180356"/>
          </a:xfrm>
          <a:prstGeom prst="rect">
            <a:avLst/>
          </a:prstGeom>
        </p:spPr>
      </p:pic>
    </p:spTree>
    <p:extLst>
      <p:ext uri="{BB962C8B-B14F-4D97-AF65-F5344CB8AC3E}">
        <p14:creationId xmlns:p14="http://schemas.microsoft.com/office/powerpoint/2010/main" val="3539622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39B00A-9545-4B80-B01C-52051E58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098" y="1189609"/>
            <a:ext cx="7286846" cy="3931178"/>
          </a:xfrm>
          <a:prstGeom prst="rect">
            <a:avLst/>
          </a:prstGeom>
        </p:spPr>
      </p:pic>
    </p:spTree>
    <p:extLst>
      <p:ext uri="{BB962C8B-B14F-4D97-AF65-F5344CB8AC3E}">
        <p14:creationId xmlns:p14="http://schemas.microsoft.com/office/powerpoint/2010/main" val="1590731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18C5018-3411-4392-AFAF-71BF9DCA7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136" y="315960"/>
            <a:ext cx="8161727" cy="6226080"/>
          </a:xfrm>
          <a:prstGeom prst="rect">
            <a:avLst/>
          </a:prstGeom>
        </p:spPr>
      </p:pic>
    </p:spTree>
    <p:extLst>
      <p:ext uri="{BB962C8B-B14F-4D97-AF65-F5344CB8AC3E}">
        <p14:creationId xmlns:p14="http://schemas.microsoft.com/office/powerpoint/2010/main" val="3632001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A08FA840-AB9B-43D3-B03D-D8F3255D7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946" y="186409"/>
            <a:ext cx="8154107" cy="6485182"/>
          </a:xfrm>
          <a:prstGeom prst="rect">
            <a:avLst/>
          </a:prstGeom>
        </p:spPr>
      </p:pic>
      <p:sp>
        <p:nvSpPr>
          <p:cNvPr id="4" name="Rectangle 3">
            <a:extLst>
              <a:ext uri="{FF2B5EF4-FFF2-40B4-BE49-F238E27FC236}">
                <a16:creationId xmlns:a16="http://schemas.microsoft.com/office/drawing/2014/main" id="{6F32D4A5-FAD2-48EA-A102-387ED0AF5223}"/>
              </a:ext>
            </a:extLst>
          </p:cNvPr>
          <p:cNvSpPr/>
          <p:nvPr/>
        </p:nvSpPr>
        <p:spPr>
          <a:xfrm>
            <a:off x="8629095" y="5948039"/>
            <a:ext cx="1886505" cy="821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3299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7FFCC05-D3C5-4A44-B654-06EAD631C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961" y="1668627"/>
            <a:ext cx="6668078" cy="3520745"/>
          </a:xfrm>
          <a:prstGeom prst="rect">
            <a:avLst/>
          </a:prstGeom>
        </p:spPr>
      </p:pic>
    </p:spTree>
    <p:extLst>
      <p:ext uri="{BB962C8B-B14F-4D97-AF65-F5344CB8AC3E}">
        <p14:creationId xmlns:p14="http://schemas.microsoft.com/office/powerpoint/2010/main" val="381924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917664C8-FA00-4E3B-9238-F4C14DDE4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76" y="350253"/>
            <a:ext cx="10935648" cy="6157494"/>
          </a:xfrm>
          <a:prstGeom prst="rect">
            <a:avLst/>
          </a:prstGeom>
        </p:spPr>
      </p:pic>
    </p:spTree>
    <p:extLst>
      <p:ext uri="{BB962C8B-B14F-4D97-AF65-F5344CB8AC3E}">
        <p14:creationId xmlns:p14="http://schemas.microsoft.com/office/powerpoint/2010/main" val="516712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9645F43-D210-4E1D-847D-68C6513EAD2F}"/>
              </a:ext>
            </a:extLst>
          </p:cNvPr>
          <p:cNvPicPr>
            <a:picLocks noChangeAspect="1"/>
          </p:cNvPicPr>
          <p:nvPr/>
        </p:nvPicPr>
        <p:blipFill rotWithShape="1">
          <a:blip r:embed="rId2">
            <a:extLst>
              <a:ext uri="{28A0092B-C50C-407E-A947-70E740481C1C}">
                <a14:useLocalDpi xmlns:a14="http://schemas.microsoft.com/office/drawing/2010/main" val="0"/>
              </a:ext>
            </a:extLst>
          </a:blip>
          <a:srcRect l="613" r="1"/>
          <a:stretch/>
        </p:blipFill>
        <p:spPr>
          <a:xfrm>
            <a:off x="2061410" y="1116129"/>
            <a:ext cx="8119263" cy="4625741"/>
          </a:xfrm>
          <a:prstGeom prst="rect">
            <a:avLst/>
          </a:prstGeom>
        </p:spPr>
      </p:pic>
    </p:spTree>
    <p:extLst>
      <p:ext uri="{BB962C8B-B14F-4D97-AF65-F5344CB8AC3E}">
        <p14:creationId xmlns:p14="http://schemas.microsoft.com/office/powerpoint/2010/main" val="409849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2CD588CD-A592-4419-9C87-2A50BF434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567" y="594114"/>
            <a:ext cx="8138865" cy="5669771"/>
          </a:xfrm>
          <a:prstGeom prst="rect">
            <a:avLst/>
          </a:prstGeom>
        </p:spPr>
      </p:pic>
    </p:spTree>
    <p:extLst>
      <p:ext uri="{BB962C8B-B14F-4D97-AF65-F5344CB8AC3E}">
        <p14:creationId xmlns:p14="http://schemas.microsoft.com/office/powerpoint/2010/main" val="3367929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AA877-79BB-4A98-9884-B005933E51A4}"/>
              </a:ext>
            </a:extLst>
          </p:cNvPr>
          <p:cNvSpPr>
            <a:spLocks noGrp="1"/>
          </p:cNvSpPr>
          <p:nvPr>
            <p:ph type="title"/>
          </p:nvPr>
        </p:nvSpPr>
        <p:spPr>
          <a:xfrm>
            <a:off x="838200" y="365125"/>
            <a:ext cx="10515600" cy="4561982"/>
          </a:xfrm>
        </p:spPr>
        <p:txBody>
          <a:bodyPr>
            <a:normAutofit/>
          </a:bodyPr>
          <a:lstStyle/>
          <a:p>
            <a:pPr algn="ctr"/>
            <a:r>
              <a:rPr lang="fr-FR" dirty="0"/>
              <a:t>REPARTITION DES RESULTATS LORS DE LA SELECTION 2</a:t>
            </a:r>
            <a:r>
              <a:rPr lang="fr-FR" baseline="30000" dirty="0"/>
              <a:t>ème</a:t>
            </a:r>
            <a:r>
              <a:rPr lang="fr-FR" dirty="0"/>
              <a:t> ANNEE MMOP</a:t>
            </a:r>
            <a:br>
              <a:rPr lang="fr-FR" dirty="0"/>
            </a:br>
            <a:r>
              <a:rPr lang="fr-FR" dirty="0"/>
              <a:t>50 % PASS</a:t>
            </a:r>
            <a:br>
              <a:rPr lang="fr-FR" dirty="0"/>
            </a:br>
            <a:r>
              <a:rPr lang="fr-FR" dirty="0"/>
              <a:t>15 % L1 L-AS</a:t>
            </a:r>
            <a:br>
              <a:rPr lang="fr-FR" dirty="0"/>
            </a:br>
            <a:r>
              <a:rPr lang="fr-FR" dirty="0"/>
              <a:t>30 % L2 et L3 L-AS</a:t>
            </a:r>
            <a:br>
              <a:rPr lang="fr-FR" dirty="0"/>
            </a:br>
            <a:r>
              <a:rPr lang="fr-FR" dirty="0"/>
              <a:t>5 % Passerelles (Doctorants et Masters)</a:t>
            </a:r>
          </a:p>
        </p:txBody>
      </p:sp>
    </p:spTree>
    <p:extLst>
      <p:ext uri="{BB962C8B-B14F-4D97-AF65-F5344CB8AC3E}">
        <p14:creationId xmlns:p14="http://schemas.microsoft.com/office/powerpoint/2010/main" val="3423180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98C63368-4E97-4296-A3CD-11D69AD6B503}"/>
              </a:ext>
            </a:extLst>
          </p:cNvPr>
          <p:cNvSpPr>
            <a:spLocks noGrp="1"/>
          </p:cNvSpPr>
          <p:nvPr>
            <p:ph type="title"/>
          </p:nvPr>
        </p:nvSpPr>
        <p:spPr>
          <a:xfrm>
            <a:off x="838200" y="365125"/>
            <a:ext cx="10515600" cy="5435600"/>
          </a:xfrm>
        </p:spPr>
        <p:txBody>
          <a:bodyPr>
            <a:noAutofit/>
          </a:bodyPr>
          <a:lstStyle/>
          <a:p>
            <a:pPr algn="ctr"/>
            <a:r>
              <a:rPr lang="fr-FR" b="1" dirty="0">
                <a:solidFill>
                  <a:srgbClr val="7030A0"/>
                </a:solidFill>
              </a:rPr>
              <a:t>LYON 2</a:t>
            </a:r>
            <a:br>
              <a:rPr lang="fr-FR" b="1" dirty="0">
                <a:solidFill>
                  <a:srgbClr val="7030A0"/>
                </a:solidFill>
              </a:rPr>
            </a:br>
            <a:br>
              <a:rPr lang="fr-FR" b="1" dirty="0">
                <a:solidFill>
                  <a:srgbClr val="7030A0"/>
                </a:solidFill>
              </a:rPr>
            </a:br>
            <a:r>
              <a:rPr lang="fr-FR" b="1" dirty="0">
                <a:solidFill>
                  <a:srgbClr val="7030A0"/>
                </a:solidFill>
              </a:rPr>
              <a:t>UNIVERSITE LUMIERE</a:t>
            </a:r>
            <a:br>
              <a:rPr lang="fr-FR" b="1" dirty="0">
                <a:solidFill>
                  <a:srgbClr val="7030A0"/>
                </a:solidFill>
              </a:rPr>
            </a:br>
            <a:br>
              <a:rPr lang="fr-FR" b="1" dirty="0">
                <a:solidFill>
                  <a:srgbClr val="7030A0"/>
                </a:solidFill>
              </a:rPr>
            </a:br>
            <a:r>
              <a:rPr lang="fr-FR" b="1" dirty="0">
                <a:solidFill>
                  <a:srgbClr val="7030A0"/>
                </a:solidFill>
              </a:rPr>
              <a:t>L’OFFRE LICENCE</a:t>
            </a:r>
          </a:p>
        </p:txBody>
      </p:sp>
    </p:spTree>
    <p:extLst>
      <p:ext uri="{BB962C8B-B14F-4D97-AF65-F5344CB8AC3E}">
        <p14:creationId xmlns:p14="http://schemas.microsoft.com/office/powerpoint/2010/main" val="2539337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17A57A85-0B70-4EB5-A23A-CE6AD79EE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244" y="756174"/>
            <a:ext cx="10295512" cy="2545301"/>
          </a:xfrm>
          <a:prstGeom prst="rect">
            <a:avLst/>
          </a:prstGeom>
        </p:spPr>
      </p:pic>
      <p:pic>
        <p:nvPicPr>
          <p:cNvPr id="5" name="Image 4" descr="Une image contenant texte, personne, capture d’écran&#10;&#10;Description générée automatiquement">
            <a:extLst>
              <a:ext uri="{FF2B5EF4-FFF2-40B4-BE49-F238E27FC236}">
                <a16:creationId xmlns:a16="http://schemas.microsoft.com/office/drawing/2014/main" id="{E8DB3F5A-E85E-4C47-96AF-355A269ED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243" y="3301475"/>
            <a:ext cx="10295511" cy="3078747"/>
          </a:xfrm>
          <a:prstGeom prst="rect">
            <a:avLst/>
          </a:prstGeom>
        </p:spPr>
      </p:pic>
    </p:spTree>
    <p:extLst>
      <p:ext uri="{BB962C8B-B14F-4D97-AF65-F5344CB8AC3E}">
        <p14:creationId xmlns:p14="http://schemas.microsoft.com/office/powerpoint/2010/main" val="3272347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A89EAAE-E427-4D27-A874-E8C3CCC0C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59" y="552507"/>
            <a:ext cx="11527681" cy="5752986"/>
          </a:xfrm>
          <a:prstGeom prst="rect">
            <a:avLst/>
          </a:prstGeom>
        </p:spPr>
      </p:pic>
      <p:sp>
        <p:nvSpPr>
          <p:cNvPr id="4" name="Rectangle 3">
            <a:extLst>
              <a:ext uri="{FF2B5EF4-FFF2-40B4-BE49-F238E27FC236}">
                <a16:creationId xmlns:a16="http://schemas.microsoft.com/office/drawing/2014/main" id="{7E46A5EF-BAAB-4F67-B8C1-32BC7767B397}"/>
              </a:ext>
            </a:extLst>
          </p:cNvPr>
          <p:cNvSpPr/>
          <p:nvPr/>
        </p:nvSpPr>
        <p:spPr>
          <a:xfrm>
            <a:off x="332159" y="5912528"/>
            <a:ext cx="1736338" cy="39296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7715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EFA48AB-856F-4739-BF37-1951C8746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03" y="369305"/>
            <a:ext cx="10767993" cy="6119390"/>
          </a:xfrm>
          <a:prstGeom prst="rect">
            <a:avLst/>
          </a:prstGeom>
        </p:spPr>
      </p:pic>
    </p:spTree>
    <p:extLst>
      <p:ext uri="{BB962C8B-B14F-4D97-AF65-F5344CB8AC3E}">
        <p14:creationId xmlns:p14="http://schemas.microsoft.com/office/powerpoint/2010/main" val="3404822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EB452E-E69B-4AEF-9E16-06C6B4C53535}"/>
              </a:ext>
            </a:extLst>
          </p:cNvPr>
          <p:cNvSpPr>
            <a:spLocks noGrp="1"/>
          </p:cNvSpPr>
          <p:nvPr>
            <p:ph type="title"/>
          </p:nvPr>
        </p:nvSpPr>
        <p:spPr>
          <a:xfrm>
            <a:off x="838200" y="365125"/>
            <a:ext cx="10515600" cy="5329822"/>
          </a:xfrm>
        </p:spPr>
        <p:txBody>
          <a:bodyPr>
            <a:normAutofit fontScale="90000"/>
          </a:bodyPr>
          <a:lstStyle/>
          <a:p>
            <a:pPr algn="ctr"/>
            <a:r>
              <a:rPr lang="fr-FR" b="1" dirty="0">
                <a:solidFill>
                  <a:srgbClr val="C00000"/>
                </a:solidFill>
              </a:rPr>
              <a:t>ATTENTION</a:t>
            </a:r>
            <a:br>
              <a:rPr lang="fr-FR" dirty="0"/>
            </a:br>
            <a:r>
              <a:rPr lang="fr-FR" dirty="0"/>
              <a:t>La double licence est de droit à la fin du S1 mais un entretien avec le coordonnateur des études devra </a:t>
            </a:r>
            <a:r>
              <a:rPr lang="fr-FR" b="1" dirty="0"/>
              <a:t>vérifier la viabilité du projet </a:t>
            </a:r>
            <a:r>
              <a:rPr lang="fr-FR" dirty="0"/>
              <a:t>pour l’étudiant. </a:t>
            </a:r>
            <a:br>
              <a:rPr lang="fr-FR" dirty="0"/>
            </a:br>
            <a:r>
              <a:rPr lang="fr-FR" dirty="0"/>
              <a:t>La double licence correspond à la validation de 240 ECTS au lieu de 360 ( 2 x 180) soit un certain allègement mais cela reste un </a:t>
            </a:r>
            <a:r>
              <a:rPr lang="fr-FR" b="1" dirty="0"/>
              <a:t>parcours très dense avec de grosses difficultés de coordination des emplois du temps </a:t>
            </a:r>
            <a:r>
              <a:rPr lang="fr-FR" dirty="0"/>
              <a:t>pour les étudiants.</a:t>
            </a:r>
          </a:p>
        </p:txBody>
      </p:sp>
    </p:spTree>
    <p:extLst>
      <p:ext uri="{BB962C8B-B14F-4D97-AF65-F5344CB8AC3E}">
        <p14:creationId xmlns:p14="http://schemas.microsoft.com/office/powerpoint/2010/main" val="2875020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6ACDFE9-177C-49B4-BD68-EB87CB4A6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86" y="376925"/>
            <a:ext cx="10928027" cy="6104149"/>
          </a:xfrm>
          <a:prstGeom prst="rect">
            <a:avLst/>
          </a:prstGeom>
        </p:spPr>
      </p:pic>
    </p:spTree>
    <p:extLst>
      <p:ext uri="{BB962C8B-B14F-4D97-AF65-F5344CB8AC3E}">
        <p14:creationId xmlns:p14="http://schemas.microsoft.com/office/powerpoint/2010/main" val="3898936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8B06917-30BA-4978-9727-3DC3BC5C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97" y="346443"/>
            <a:ext cx="10920406" cy="6165114"/>
          </a:xfrm>
          <a:prstGeom prst="rect">
            <a:avLst/>
          </a:prstGeom>
        </p:spPr>
      </p:pic>
    </p:spTree>
    <p:extLst>
      <p:ext uri="{BB962C8B-B14F-4D97-AF65-F5344CB8AC3E}">
        <p14:creationId xmlns:p14="http://schemas.microsoft.com/office/powerpoint/2010/main" val="233786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560E828E-52AB-4C1A-A590-530A43571946}"/>
              </a:ext>
            </a:extLst>
          </p:cNvPr>
          <p:cNvPicPr>
            <a:picLocks noChangeAspect="1"/>
          </p:cNvPicPr>
          <p:nvPr/>
        </p:nvPicPr>
        <p:blipFill rotWithShape="1">
          <a:blip r:embed="rId2">
            <a:extLst>
              <a:ext uri="{28A0092B-C50C-407E-A947-70E740481C1C}">
                <a14:useLocalDpi xmlns:a14="http://schemas.microsoft.com/office/drawing/2010/main" val="0"/>
              </a:ext>
            </a:extLst>
          </a:blip>
          <a:srcRect l="404"/>
          <a:stretch/>
        </p:blipFill>
        <p:spPr>
          <a:xfrm>
            <a:off x="657225" y="556011"/>
            <a:ext cx="10921840" cy="5745978"/>
          </a:xfrm>
          <a:prstGeom prst="rect">
            <a:avLst/>
          </a:prstGeom>
        </p:spPr>
      </p:pic>
    </p:spTree>
    <p:extLst>
      <p:ext uri="{BB962C8B-B14F-4D97-AF65-F5344CB8AC3E}">
        <p14:creationId xmlns:p14="http://schemas.microsoft.com/office/powerpoint/2010/main" val="3625649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A926934-800D-46A3-85BE-5D30F0130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76" y="422649"/>
            <a:ext cx="10935648" cy="6012701"/>
          </a:xfrm>
          <a:prstGeom prst="rect">
            <a:avLst/>
          </a:prstGeom>
        </p:spPr>
      </p:pic>
    </p:spTree>
    <p:extLst>
      <p:ext uri="{BB962C8B-B14F-4D97-AF65-F5344CB8AC3E}">
        <p14:creationId xmlns:p14="http://schemas.microsoft.com/office/powerpoint/2010/main" val="3248539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53391A-F77C-4B9C-B29D-6F456420D979}"/>
              </a:ext>
            </a:extLst>
          </p:cNvPr>
          <p:cNvSpPr>
            <a:spLocks noGrp="1"/>
          </p:cNvSpPr>
          <p:nvPr>
            <p:ph type="title"/>
          </p:nvPr>
        </p:nvSpPr>
        <p:spPr>
          <a:xfrm>
            <a:off x="838200" y="365125"/>
            <a:ext cx="10515600" cy="5690770"/>
          </a:xfrm>
        </p:spPr>
        <p:txBody>
          <a:bodyPr>
            <a:normAutofit/>
          </a:bodyPr>
          <a:lstStyle/>
          <a:p>
            <a:pPr algn="ctr"/>
            <a:r>
              <a:rPr lang="fr-FR" dirty="0"/>
              <a:t>Sur PARCOURS SUP, pas de sélection selon les choix de spécialités du cycle terminale mais attention aux parcours qui nécessitent des prérequis importants en mathématiques:</a:t>
            </a:r>
            <a:br>
              <a:rPr lang="fr-FR" dirty="0"/>
            </a:br>
            <a:r>
              <a:rPr lang="fr-FR" dirty="0"/>
              <a:t>Eco-Gestion</a:t>
            </a:r>
            <a:br>
              <a:rPr lang="fr-FR" dirty="0"/>
            </a:br>
            <a:r>
              <a:rPr lang="fr-FR" dirty="0"/>
              <a:t>MIASHS</a:t>
            </a:r>
            <a:br>
              <a:rPr lang="fr-FR" dirty="0"/>
            </a:br>
            <a:r>
              <a:rPr lang="fr-FR" dirty="0"/>
              <a:t>Psychologie</a:t>
            </a:r>
          </a:p>
        </p:txBody>
      </p:sp>
    </p:spTree>
    <p:extLst>
      <p:ext uri="{BB962C8B-B14F-4D97-AF65-F5344CB8AC3E}">
        <p14:creationId xmlns:p14="http://schemas.microsoft.com/office/powerpoint/2010/main" val="3866471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CCD78E2-D3F2-46ED-869E-F83213F041F4}"/>
              </a:ext>
            </a:extLst>
          </p:cNvPr>
          <p:cNvSpPr>
            <a:spLocks noGrp="1"/>
          </p:cNvSpPr>
          <p:nvPr>
            <p:ph type="title"/>
          </p:nvPr>
        </p:nvSpPr>
        <p:spPr>
          <a:xfrm>
            <a:off x="838200" y="365124"/>
            <a:ext cx="10515600" cy="4641881"/>
          </a:xfrm>
        </p:spPr>
        <p:txBody>
          <a:bodyPr>
            <a:noAutofit/>
          </a:bodyPr>
          <a:lstStyle/>
          <a:p>
            <a:pPr algn="ctr"/>
            <a:r>
              <a:rPr lang="fr-FR" b="1" dirty="0">
                <a:solidFill>
                  <a:srgbClr val="7030A0"/>
                </a:solidFill>
              </a:rPr>
              <a:t>LYON 2</a:t>
            </a:r>
            <a:br>
              <a:rPr lang="fr-FR" b="1" dirty="0">
                <a:solidFill>
                  <a:srgbClr val="7030A0"/>
                </a:solidFill>
              </a:rPr>
            </a:br>
            <a:br>
              <a:rPr lang="fr-FR" b="1" dirty="0">
                <a:solidFill>
                  <a:srgbClr val="7030A0"/>
                </a:solidFill>
              </a:rPr>
            </a:br>
            <a:r>
              <a:rPr lang="fr-FR" b="1" dirty="0">
                <a:solidFill>
                  <a:srgbClr val="7030A0"/>
                </a:solidFill>
              </a:rPr>
              <a:t>UNIVERSITE LUMIERE</a:t>
            </a:r>
            <a:br>
              <a:rPr lang="fr-FR" b="1" dirty="0">
                <a:solidFill>
                  <a:srgbClr val="7030A0"/>
                </a:solidFill>
              </a:rPr>
            </a:br>
            <a:br>
              <a:rPr lang="fr-FR" b="1" dirty="0">
                <a:solidFill>
                  <a:srgbClr val="7030A0"/>
                </a:solidFill>
              </a:rPr>
            </a:br>
            <a:r>
              <a:rPr lang="fr-FR" b="1" dirty="0">
                <a:solidFill>
                  <a:srgbClr val="7030A0"/>
                </a:solidFill>
              </a:rPr>
              <a:t>L-AS PSYCHOLOGIE </a:t>
            </a:r>
            <a:r>
              <a:rPr lang="fr-FR" sz="2800" b="1" dirty="0">
                <a:solidFill>
                  <a:srgbClr val="7030A0"/>
                </a:solidFill>
              </a:rPr>
              <a:t>35 PLACES</a:t>
            </a:r>
            <a:br>
              <a:rPr lang="fr-FR" b="1" dirty="0">
                <a:solidFill>
                  <a:srgbClr val="7030A0"/>
                </a:solidFill>
              </a:rPr>
            </a:br>
            <a:r>
              <a:rPr lang="fr-FR" b="1" dirty="0">
                <a:solidFill>
                  <a:srgbClr val="7030A0"/>
                </a:solidFill>
              </a:rPr>
              <a:t>L-AS SCIENCES COGNITIVES </a:t>
            </a:r>
            <a:r>
              <a:rPr lang="fr-FR" sz="2800" b="1" dirty="0">
                <a:solidFill>
                  <a:srgbClr val="7030A0"/>
                </a:solidFill>
              </a:rPr>
              <a:t>35 PLACES</a:t>
            </a:r>
          </a:p>
        </p:txBody>
      </p:sp>
    </p:spTree>
    <p:extLst>
      <p:ext uri="{BB962C8B-B14F-4D97-AF65-F5344CB8AC3E}">
        <p14:creationId xmlns:p14="http://schemas.microsoft.com/office/powerpoint/2010/main" val="153564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able&#10;&#10;Description générée automatiquement">
            <a:extLst>
              <a:ext uri="{FF2B5EF4-FFF2-40B4-BE49-F238E27FC236}">
                <a16:creationId xmlns:a16="http://schemas.microsoft.com/office/drawing/2014/main" id="{C3A26D0C-EB11-46C1-B244-844726EB8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63" y="594114"/>
            <a:ext cx="9838273" cy="5669771"/>
          </a:xfrm>
          <a:prstGeom prst="rect">
            <a:avLst/>
          </a:prstGeom>
        </p:spPr>
      </p:pic>
    </p:spTree>
    <p:extLst>
      <p:ext uri="{BB962C8B-B14F-4D97-AF65-F5344CB8AC3E}">
        <p14:creationId xmlns:p14="http://schemas.microsoft.com/office/powerpoint/2010/main" val="1219500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EF7FE30B-A736-4679-AD9D-807DAF447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536" y="525528"/>
            <a:ext cx="9784928" cy="5806943"/>
          </a:xfrm>
          <a:prstGeom prst="rect">
            <a:avLst/>
          </a:prstGeom>
        </p:spPr>
      </p:pic>
    </p:spTree>
    <p:extLst>
      <p:ext uri="{BB962C8B-B14F-4D97-AF65-F5344CB8AC3E}">
        <p14:creationId xmlns:p14="http://schemas.microsoft.com/office/powerpoint/2010/main" val="219219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EE7DB2BD-C8B8-4BED-96BA-08D38FDFF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22" y="586493"/>
            <a:ext cx="9868755" cy="5685013"/>
          </a:xfrm>
          <a:prstGeom prst="rect">
            <a:avLst/>
          </a:prstGeom>
        </p:spPr>
      </p:pic>
    </p:spTree>
    <p:extLst>
      <p:ext uri="{BB962C8B-B14F-4D97-AF65-F5344CB8AC3E}">
        <p14:creationId xmlns:p14="http://schemas.microsoft.com/office/powerpoint/2010/main" val="3125440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AFC31500-D863-4E84-B490-2A4446498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053" y="594114"/>
            <a:ext cx="9845893" cy="5669771"/>
          </a:xfrm>
          <a:prstGeom prst="rect">
            <a:avLst/>
          </a:prstGeom>
        </p:spPr>
      </p:pic>
    </p:spTree>
    <p:extLst>
      <p:ext uri="{BB962C8B-B14F-4D97-AF65-F5344CB8AC3E}">
        <p14:creationId xmlns:p14="http://schemas.microsoft.com/office/powerpoint/2010/main" val="2856258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9D4B645-E7B0-403E-BD76-CAA387F34073}"/>
              </a:ext>
            </a:extLst>
          </p:cNvPr>
          <p:cNvSpPr>
            <a:spLocks noGrp="1"/>
          </p:cNvSpPr>
          <p:nvPr>
            <p:ph type="title"/>
          </p:nvPr>
        </p:nvSpPr>
        <p:spPr>
          <a:xfrm>
            <a:off x="838200" y="365125"/>
            <a:ext cx="10515600" cy="4960854"/>
          </a:xfrm>
        </p:spPr>
        <p:txBody>
          <a:bodyPr>
            <a:noAutofit/>
          </a:bodyPr>
          <a:lstStyle/>
          <a:p>
            <a:pPr algn="ctr"/>
            <a:r>
              <a:rPr lang="fr-FR" b="1" dirty="0">
                <a:solidFill>
                  <a:srgbClr val="7030A0"/>
                </a:solidFill>
              </a:rPr>
              <a:t>LYON 2</a:t>
            </a:r>
            <a:br>
              <a:rPr lang="fr-FR" b="1" dirty="0">
                <a:solidFill>
                  <a:srgbClr val="7030A0"/>
                </a:solidFill>
              </a:rPr>
            </a:br>
            <a:br>
              <a:rPr lang="fr-FR" b="1" dirty="0">
                <a:solidFill>
                  <a:srgbClr val="7030A0"/>
                </a:solidFill>
              </a:rPr>
            </a:br>
            <a:r>
              <a:rPr lang="fr-FR" b="1" dirty="0">
                <a:solidFill>
                  <a:srgbClr val="7030A0"/>
                </a:solidFill>
              </a:rPr>
              <a:t>UNIVERSITE LUMIERE</a:t>
            </a:r>
            <a:br>
              <a:rPr lang="fr-FR" b="1" dirty="0">
                <a:solidFill>
                  <a:srgbClr val="7030A0"/>
                </a:solidFill>
              </a:rPr>
            </a:br>
            <a:r>
              <a:rPr lang="fr-FR" b="1" dirty="0">
                <a:solidFill>
                  <a:srgbClr val="7030A0"/>
                </a:solidFill>
              </a:rPr>
              <a:t>INSTITUT DE LA COMMUNICATION</a:t>
            </a:r>
            <a:br>
              <a:rPr lang="fr-FR" b="1" dirty="0">
                <a:solidFill>
                  <a:srgbClr val="7030A0"/>
                </a:solidFill>
              </a:rPr>
            </a:br>
            <a:br>
              <a:rPr lang="fr-FR" b="1" dirty="0">
                <a:solidFill>
                  <a:srgbClr val="7030A0"/>
                </a:solidFill>
              </a:rPr>
            </a:br>
            <a:r>
              <a:rPr lang="fr-FR" b="1" dirty="0">
                <a:solidFill>
                  <a:srgbClr val="7030A0"/>
                </a:solidFill>
              </a:rPr>
              <a:t>LICENCE INFORMATIQUE</a:t>
            </a:r>
            <a:endParaRPr lang="fr-FR" sz="2800" b="1" dirty="0">
              <a:solidFill>
                <a:srgbClr val="7030A0"/>
              </a:solidFill>
            </a:endParaRPr>
          </a:p>
        </p:txBody>
      </p:sp>
    </p:spTree>
    <p:extLst>
      <p:ext uri="{BB962C8B-B14F-4D97-AF65-F5344CB8AC3E}">
        <p14:creationId xmlns:p14="http://schemas.microsoft.com/office/powerpoint/2010/main" val="969198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BC1877DB-A9FB-4187-9D6C-2A9256F34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899" y="1013250"/>
            <a:ext cx="10402201" cy="4831499"/>
          </a:xfrm>
          <a:prstGeom prst="rect">
            <a:avLst/>
          </a:prstGeom>
        </p:spPr>
      </p:pic>
      <p:sp>
        <p:nvSpPr>
          <p:cNvPr id="4" name="ZoneTexte 3">
            <a:extLst>
              <a:ext uri="{FF2B5EF4-FFF2-40B4-BE49-F238E27FC236}">
                <a16:creationId xmlns:a16="http://schemas.microsoft.com/office/drawing/2014/main" id="{F70CFBAC-00CF-4902-97AF-E406BDA5774A}"/>
              </a:ext>
            </a:extLst>
          </p:cNvPr>
          <p:cNvSpPr txBox="1"/>
          <p:nvPr/>
        </p:nvSpPr>
        <p:spPr>
          <a:xfrm>
            <a:off x="2037347" y="5844749"/>
            <a:ext cx="8261685" cy="369332"/>
          </a:xfrm>
          <a:prstGeom prst="rect">
            <a:avLst/>
          </a:prstGeom>
          <a:noFill/>
        </p:spPr>
        <p:txBody>
          <a:bodyPr wrap="square" rtlCol="0">
            <a:spAutoFit/>
          </a:bodyPr>
          <a:lstStyle/>
          <a:p>
            <a:pPr algn="ctr"/>
            <a:r>
              <a:rPr lang="fr-FR" b="1" dirty="0"/>
              <a:t>PARCOURS SD TRES MATHEMATIQUES</a:t>
            </a:r>
          </a:p>
        </p:txBody>
      </p:sp>
    </p:spTree>
    <p:extLst>
      <p:ext uri="{BB962C8B-B14F-4D97-AF65-F5344CB8AC3E}">
        <p14:creationId xmlns:p14="http://schemas.microsoft.com/office/powerpoint/2010/main" val="559368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233F9BC5-27B6-49CC-98CC-2F0B143B3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433" y="811303"/>
            <a:ext cx="10303133" cy="5235394"/>
          </a:xfrm>
          <a:prstGeom prst="rect">
            <a:avLst/>
          </a:prstGeom>
        </p:spPr>
      </p:pic>
    </p:spTree>
    <p:extLst>
      <p:ext uri="{BB962C8B-B14F-4D97-AF65-F5344CB8AC3E}">
        <p14:creationId xmlns:p14="http://schemas.microsoft.com/office/powerpoint/2010/main" val="236532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3A6B4D85-BA2D-498E-83F1-9210830BDBF8}"/>
              </a:ext>
            </a:extLst>
          </p:cNvPr>
          <p:cNvSpPr>
            <a:spLocks noGrp="1"/>
          </p:cNvSpPr>
          <p:nvPr>
            <p:ph type="title"/>
          </p:nvPr>
        </p:nvSpPr>
        <p:spPr>
          <a:xfrm>
            <a:off x="838200" y="365125"/>
            <a:ext cx="10515600" cy="5102225"/>
          </a:xfrm>
        </p:spPr>
        <p:txBody>
          <a:bodyPr>
            <a:noAutofit/>
          </a:bodyPr>
          <a:lstStyle/>
          <a:p>
            <a:pPr algn="ctr"/>
            <a:r>
              <a:rPr lang="fr-FR" b="1" dirty="0">
                <a:solidFill>
                  <a:srgbClr val="7030A0"/>
                </a:solidFill>
              </a:rPr>
              <a:t>LYON 1</a:t>
            </a:r>
            <a:br>
              <a:rPr lang="fr-FR" b="1" dirty="0">
                <a:solidFill>
                  <a:srgbClr val="7030A0"/>
                </a:solidFill>
              </a:rPr>
            </a:br>
            <a:br>
              <a:rPr lang="fr-FR" b="1" dirty="0">
                <a:solidFill>
                  <a:srgbClr val="7030A0"/>
                </a:solidFill>
              </a:rPr>
            </a:br>
            <a:r>
              <a:rPr lang="fr-FR" b="1" dirty="0">
                <a:solidFill>
                  <a:srgbClr val="7030A0"/>
                </a:solidFill>
              </a:rPr>
              <a:t>UNIVERSITE CLAUDE BERNARD</a:t>
            </a:r>
            <a:br>
              <a:rPr lang="fr-FR" b="1" dirty="0">
                <a:solidFill>
                  <a:srgbClr val="7030A0"/>
                </a:solidFill>
              </a:rPr>
            </a:br>
            <a:br>
              <a:rPr lang="fr-FR" b="1" dirty="0">
                <a:solidFill>
                  <a:srgbClr val="7030A0"/>
                </a:solidFill>
              </a:rPr>
            </a:br>
            <a:r>
              <a:rPr lang="fr-FR" b="1" dirty="0">
                <a:solidFill>
                  <a:srgbClr val="7030A0"/>
                </a:solidFill>
              </a:rPr>
              <a:t>LES DISPOSITIFS « OUI SI »</a:t>
            </a:r>
          </a:p>
        </p:txBody>
      </p:sp>
    </p:spTree>
    <p:extLst>
      <p:ext uri="{BB962C8B-B14F-4D97-AF65-F5344CB8AC3E}">
        <p14:creationId xmlns:p14="http://schemas.microsoft.com/office/powerpoint/2010/main" val="1930426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836394B-5C6D-44BB-B900-C424A3693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85" y="750338"/>
            <a:ext cx="10486029" cy="5357324"/>
          </a:xfrm>
          <a:prstGeom prst="rect">
            <a:avLst/>
          </a:prstGeom>
        </p:spPr>
      </p:pic>
    </p:spTree>
    <p:extLst>
      <p:ext uri="{BB962C8B-B14F-4D97-AF65-F5344CB8AC3E}">
        <p14:creationId xmlns:p14="http://schemas.microsoft.com/office/powerpoint/2010/main" val="3071243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7FD4242C-E036-4BEF-954A-B468A0231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66" y="258805"/>
            <a:ext cx="5049392" cy="2925553"/>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B2E46447-043D-4F76-A260-07B8E0A9D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179" y="857880"/>
            <a:ext cx="4965274" cy="1921683"/>
          </a:xfrm>
          <a:prstGeom prst="rect">
            <a:avLst/>
          </a:prstGeom>
        </p:spPr>
      </p:pic>
      <p:pic>
        <p:nvPicPr>
          <p:cNvPr id="7" name="Image 6" descr="Une image contenant table&#10;&#10;Description générée automatiquement">
            <a:extLst>
              <a:ext uri="{FF2B5EF4-FFF2-40B4-BE49-F238E27FC236}">
                <a16:creationId xmlns:a16="http://schemas.microsoft.com/office/drawing/2014/main" id="{E57675DE-7189-4CE7-9C7F-1A3EEE0DA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23" y="3673643"/>
            <a:ext cx="5361135" cy="2678662"/>
          </a:xfrm>
          <a:prstGeom prst="rect">
            <a:avLst/>
          </a:prstGeom>
        </p:spPr>
      </p:pic>
      <p:pic>
        <p:nvPicPr>
          <p:cNvPr id="9" name="Image 8" descr="Une image contenant table&#10;&#10;Description générée automatiquement">
            <a:extLst>
              <a:ext uri="{FF2B5EF4-FFF2-40B4-BE49-F238E27FC236}">
                <a16:creationId xmlns:a16="http://schemas.microsoft.com/office/drawing/2014/main" id="{E717612E-1145-4803-9B4C-CF555C81D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3854" y="3673643"/>
            <a:ext cx="5917336" cy="2678662"/>
          </a:xfrm>
          <a:prstGeom prst="rect">
            <a:avLst/>
          </a:prstGeom>
        </p:spPr>
      </p:pic>
    </p:spTree>
    <p:extLst>
      <p:ext uri="{BB962C8B-B14F-4D97-AF65-F5344CB8AC3E}">
        <p14:creationId xmlns:p14="http://schemas.microsoft.com/office/powerpoint/2010/main" val="1540138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5C56A5D4-5974-43BB-81AC-5980552E0343}"/>
              </a:ext>
            </a:extLst>
          </p:cNvPr>
          <p:cNvPicPr>
            <a:picLocks noChangeAspect="1"/>
          </p:cNvPicPr>
          <p:nvPr/>
        </p:nvPicPr>
        <p:blipFill rotWithShape="1">
          <a:blip r:embed="rId2">
            <a:extLst>
              <a:ext uri="{28A0092B-C50C-407E-A947-70E740481C1C}">
                <a14:useLocalDpi xmlns:a14="http://schemas.microsoft.com/office/drawing/2010/main" val="0"/>
              </a:ext>
            </a:extLst>
          </a:blip>
          <a:srcRect b="671"/>
          <a:stretch/>
        </p:blipFill>
        <p:spPr>
          <a:xfrm>
            <a:off x="160422" y="322528"/>
            <a:ext cx="7157500" cy="329328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58AD7F9A-0EAD-4ACD-9CB0-C51D2556C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364" y="3792552"/>
            <a:ext cx="6224718" cy="2824816"/>
          </a:xfrm>
          <a:prstGeom prst="rect">
            <a:avLst/>
          </a:prstGeom>
        </p:spPr>
      </p:pic>
    </p:spTree>
    <p:extLst>
      <p:ext uri="{BB962C8B-B14F-4D97-AF65-F5344CB8AC3E}">
        <p14:creationId xmlns:p14="http://schemas.microsoft.com/office/powerpoint/2010/main" val="2419933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8A4EA877-F377-4D2E-A33B-35F6FCEB6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88" y="727476"/>
            <a:ext cx="5344538" cy="2444695"/>
          </a:xfrm>
          <a:prstGeom prst="rect">
            <a:avLst/>
          </a:prstGeom>
        </p:spPr>
      </p:pic>
      <p:pic>
        <p:nvPicPr>
          <p:cNvPr id="5" name="Image 4" descr="Une image contenant table&#10;&#10;Description générée automatiquement">
            <a:extLst>
              <a:ext uri="{FF2B5EF4-FFF2-40B4-BE49-F238E27FC236}">
                <a16:creationId xmlns:a16="http://schemas.microsoft.com/office/drawing/2014/main" id="{476CAC45-83B5-4F87-B9EE-8979544CB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88" y="3544647"/>
            <a:ext cx="5344539" cy="2700033"/>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ED276BF4-593E-41AD-98FE-6713896CD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507" y="546853"/>
            <a:ext cx="5132516" cy="2625318"/>
          </a:xfrm>
          <a:prstGeom prst="rect">
            <a:avLst/>
          </a:prstGeom>
        </p:spPr>
      </p:pic>
      <p:pic>
        <p:nvPicPr>
          <p:cNvPr id="9" name="Image 8" descr="Une image contenant table&#10;&#10;Description générée automatiquement">
            <a:extLst>
              <a:ext uri="{FF2B5EF4-FFF2-40B4-BE49-F238E27FC236}">
                <a16:creationId xmlns:a16="http://schemas.microsoft.com/office/drawing/2014/main" id="{CC95DEE1-5C77-471F-8BD0-0F0934788D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51364"/>
            <a:ext cx="5342022" cy="2486598"/>
          </a:xfrm>
          <a:prstGeom prst="rect">
            <a:avLst/>
          </a:prstGeom>
        </p:spPr>
      </p:pic>
    </p:spTree>
    <p:extLst>
      <p:ext uri="{BB962C8B-B14F-4D97-AF65-F5344CB8AC3E}">
        <p14:creationId xmlns:p14="http://schemas.microsoft.com/office/powerpoint/2010/main" val="2337433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A3D71B9-098A-4301-80B2-67C58A7E3628}"/>
              </a:ext>
            </a:extLst>
          </p:cNvPr>
          <p:cNvSpPr>
            <a:spLocks noGrp="1"/>
          </p:cNvSpPr>
          <p:nvPr>
            <p:ph type="title"/>
          </p:nvPr>
        </p:nvSpPr>
        <p:spPr>
          <a:xfrm>
            <a:off x="838200" y="365125"/>
            <a:ext cx="10515600" cy="4880643"/>
          </a:xfrm>
        </p:spPr>
        <p:txBody>
          <a:bodyPr>
            <a:noAutofit/>
          </a:bodyPr>
          <a:lstStyle/>
          <a:p>
            <a:pPr algn="ctr"/>
            <a:r>
              <a:rPr lang="fr-FR" b="1">
                <a:solidFill>
                  <a:srgbClr val="7030A0"/>
                </a:solidFill>
              </a:rPr>
              <a:t>LYON 3</a:t>
            </a:r>
            <a:br>
              <a:rPr lang="fr-FR" b="1">
                <a:solidFill>
                  <a:srgbClr val="7030A0"/>
                </a:solidFill>
              </a:rPr>
            </a:br>
            <a:br>
              <a:rPr lang="fr-FR" b="1">
                <a:solidFill>
                  <a:srgbClr val="7030A0"/>
                </a:solidFill>
              </a:rPr>
            </a:br>
            <a:r>
              <a:rPr lang="fr-FR" b="1">
                <a:solidFill>
                  <a:srgbClr val="7030A0"/>
                </a:solidFill>
              </a:rPr>
              <a:t>UNIVERSITE JEAN MOULIN</a:t>
            </a:r>
            <a:br>
              <a:rPr lang="fr-FR" b="1">
                <a:solidFill>
                  <a:srgbClr val="7030A0"/>
                </a:solidFill>
              </a:rPr>
            </a:br>
            <a:br>
              <a:rPr lang="fr-FR" b="1">
                <a:solidFill>
                  <a:srgbClr val="7030A0"/>
                </a:solidFill>
              </a:rPr>
            </a:br>
            <a:r>
              <a:rPr lang="fr-FR" b="1">
                <a:solidFill>
                  <a:srgbClr val="7030A0"/>
                </a:solidFill>
              </a:rPr>
              <a:t>L’OFFRE LICENCE</a:t>
            </a:r>
            <a:br>
              <a:rPr lang="fr-FR" b="1">
                <a:solidFill>
                  <a:srgbClr val="7030A0"/>
                </a:solidFill>
              </a:rPr>
            </a:br>
            <a:br>
              <a:rPr lang="fr-FR" b="1">
                <a:solidFill>
                  <a:srgbClr val="7030A0"/>
                </a:solidFill>
              </a:rPr>
            </a:br>
            <a:r>
              <a:rPr lang="fr-FR" b="1">
                <a:solidFill>
                  <a:srgbClr val="7030A0"/>
                </a:solidFill>
              </a:rPr>
              <a:t>4 FACULTES ET 1 INSTITUT</a:t>
            </a:r>
            <a:endParaRPr lang="fr-FR" sz="2800" b="1" dirty="0">
              <a:solidFill>
                <a:srgbClr val="7030A0"/>
              </a:solidFill>
            </a:endParaRPr>
          </a:p>
        </p:txBody>
      </p:sp>
    </p:spTree>
    <p:extLst>
      <p:ext uri="{BB962C8B-B14F-4D97-AF65-F5344CB8AC3E}">
        <p14:creationId xmlns:p14="http://schemas.microsoft.com/office/powerpoint/2010/main" val="239253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06EAAEB-1B25-4242-A532-01F05AC9E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036" y="132888"/>
            <a:ext cx="5331928" cy="964173"/>
          </a:xfrm>
          <a:prstGeom prst="rect">
            <a:avLst/>
          </a:prstGeom>
        </p:spPr>
      </p:pic>
      <p:pic>
        <p:nvPicPr>
          <p:cNvPr id="5" name="Image 4">
            <a:extLst>
              <a:ext uri="{FF2B5EF4-FFF2-40B4-BE49-F238E27FC236}">
                <a16:creationId xmlns:a16="http://schemas.microsoft.com/office/drawing/2014/main" id="{CB4039B7-A515-4B2C-A1DA-89F66C2FF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74" y="1097061"/>
            <a:ext cx="4682143" cy="467607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05E32F64-AA8E-4FAA-A162-6A8015336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84" y="1097061"/>
            <a:ext cx="4682142" cy="5585713"/>
          </a:xfrm>
          <a:prstGeom prst="rect">
            <a:avLst/>
          </a:prstGeom>
        </p:spPr>
      </p:pic>
    </p:spTree>
    <p:extLst>
      <p:ext uri="{BB962C8B-B14F-4D97-AF65-F5344CB8AC3E}">
        <p14:creationId xmlns:p14="http://schemas.microsoft.com/office/powerpoint/2010/main" val="3088653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050FC07E-8B15-4F66-A5C8-B58C0B524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463" y="199072"/>
            <a:ext cx="3541073" cy="999602"/>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67C77A6B-FBD7-417F-8EBA-FF1EBBE53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70" y="1198674"/>
            <a:ext cx="5469629" cy="4713826"/>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7B5E4F14-DB36-40D2-B538-AB651B545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781" y="1198674"/>
            <a:ext cx="4884248" cy="5502507"/>
          </a:xfrm>
          <a:prstGeom prst="rect">
            <a:avLst/>
          </a:prstGeom>
        </p:spPr>
      </p:pic>
    </p:spTree>
    <p:extLst>
      <p:ext uri="{BB962C8B-B14F-4D97-AF65-F5344CB8AC3E}">
        <p14:creationId xmlns:p14="http://schemas.microsoft.com/office/powerpoint/2010/main" val="424409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E76D7CF6-D7BB-42EE-AF29-3B7B10290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59" y="266426"/>
            <a:ext cx="4953429" cy="6325148"/>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A4E5511C-72B0-41E9-B517-D9A49614B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75" y="1475142"/>
            <a:ext cx="5151566" cy="3025402"/>
          </a:xfrm>
          <a:prstGeom prst="rect">
            <a:avLst/>
          </a:prstGeom>
        </p:spPr>
      </p:pic>
    </p:spTree>
    <p:extLst>
      <p:ext uri="{BB962C8B-B14F-4D97-AF65-F5344CB8AC3E}">
        <p14:creationId xmlns:p14="http://schemas.microsoft.com/office/powerpoint/2010/main" val="1494381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367F1E30-6E0D-438C-9D56-9C22F2AB8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26" y="369305"/>
            <a:ext cx="4869602" cy="611939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EBF9845E-0941-43EA-93E6-361AE0D7E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222" y="1962023"/>
            <a:ext cx="4519052" cy="2933954"/>
          </a:xfrm>
          <a:prstGeom prst="rect">
            <a:avLst/>
          </a:prstGeom>
        </p:spPr>
      </p:pic>
    </p:spTree>
    <p:extLst>
      <p:ext uri="{BB962C8B-B14F-4D97-AF65-F5344CB8AC3E}">
        <p14:creationId xmlns:p14="http://schemas.microsoft.com/office/powerpoint/2010/main" val="1705113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D235728-DD3B-4F66-AE1F-5C4A199455BF}"/>
              </a:ext>
            </a:extLst>
          </p:cNvPr>
          <p:cNvSpPr>
            <a:spLocks noGrp="1"/>
          </p:cNvSpPr>
          <p:nvPr>
            <p:ph type="title"/>
          </p:nvPr>
        </p:nvSpPr>
        <p:spPr>
          <a:xfrm>
            <a:off x="838200" y="365125"/>
            <a:ext cx="10515600" cy="5297738"/>
          </a:xfrm>
        </p:spPr>
        <p:txBody>
          <a:bodyPr>
            <a:noAutofit/>
          </a:bodyPr>
          <a:lstStyle/>
          <a:p>
            <a:pPr algn="ctr"/>
            <a:r>
              <a:rPr lang="fr-FR" b="1" dirty="0">
                <a:solidFill>
                  <a:srgbClr val="7030A0"/>
                </a:solidFill>
              </a:rPr>
              <a:t>LYON 3</a:t>
            </a:r>
            <a:br>
              <a:rPr lang="fr-FR" b="1" dirty="0">
                <a:solidFill>
                  <a:srgbClr val="7030A0"/>
                </a:solidFill>
              </a:rPr>
            </a:br>
            <a:br>
              <a:rPr lang="fr-FR" b="1" dirty="0">
                <a:solidFill>
                  <a:srgbClr val="7030A0"/>
                </a:solidFill>
              </a:rPr>
            </a:br>
            <a:r>
              <a:rPr lang="fr-FR" b="1" dirty="0">
                <a:solidFill>
                  <a:srgbClr val="7030A0"/>
                </a:solidFill>
              </a:rPr>
              <a:t>UNIVERSITE JEAN MOULIN</a:t>
            </a:r>
            <a:br>
              <a:rPr lang="fr-FR" b="1" dirty="0">
                <a:solidFill>
                  <a:srgbClr val="7030A0"/>
                </a:solidFill>
              </a:rPr>
            </a:br>
            <a:br>
              <a:rPr lang="fr-FR" b="1" dirty="0">
                <a:solidFill>
                  <a:srgbClr val="7030A0"/>
                </a:solidFill>
              </a:rPr>
            </a:br>
            <a:r>
              <a:rPr lang="fr-FR" b="1" dirty="0">
                <a:solidFill>
                  <a:srgbClr val="7030A0"/>
                </a:solidFill>
              </a:rPr>
              <a:t>L-AS DROIT</a:t>
            </a:r>
            <a:br>
              <a:rPr lang="fr-FR" b="1" dirty="0">
                <a:solidFill>
                  <a:srgbClr val="7030A0"/>
                </a:solidFill>
              </a:rPr>
            </a:br>
            <a:r>
              <a:rPr lang="fr-FR" sz="2800" b="1" dirty="0">
                <a:solidFill>
                  <a:srgbClr val="7030A0"/>
                </a:solidFill>
              </a:rPr>
              <a:t>60 PLACES A LYON</a:t>
            </a:r>
            <a:br>
              <a:rPr lang="fr-FR" sz="2800" b="1" dirty="0">
                <a:solidFill>
                  <a:srgbClr val="7030A0"/>
                </a:solidFill>
              </a:rPr>
            </a:br>
            <a:r>
              <a:rPr lang="fr-FR" sz="2800" b="1" dirty="0">
                <a:solidFill>
                  <a:srgbClr val="7030A0"/>
                </a:solidFill>
              </a:rPr>
              <a:t>20 PLACES A BOURG</a:t>
            </a:r>
          </a:p>
        </p:txBody>
      </p:sp>
    </p:spTree>
    <p:extLst>
      <p:ext uri="{BB962C8B-B14F-4D97-AF65-F5344CB8AC3E}">
        <p14:creationId xmlns:p14="http://schemas.microsoft.com/office/powerpoint/2010/main" val="38175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BC2F6C6-4D4D-47AF-A5E1-F55397BFC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466" y="1158043"/>
            <a:ext cx="9099068" cy="4541914"/>
          </a:xfrm>
          <a:prstGeom prst="rect">
            <a:avLst/>
          </a:prstGeom>
        </p:spPr>
      </p:pic>
    </p:spTree>
    <p:extLst>
      <p:ext uri="{BB962C8B-B14F-4D97-AF65-F5344CB8AC3E}">
        <p14:creationId xmlns:p14="http://schemas.microsoft.com/office/powerpoint/2010/main" val="1951335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ABFFE1A3-20F7-4245-89CD-191477B33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016" y="315960"/>
            <a:ext cx="8397968" cy="6226080"/>
          </a:xfrm>
          <a:prstGeom prst="rect">
            <a:avLst/>
          </a:prstGeom>
        </p:spPr>
      </p:pic>
    </p:spTree>
    <p:extLst>
      <p:ext uri="{BB962C8B-B14F-4D97-AF65-F5344CB8AC3E}">
        <p14:creationId xmlns:p14="http://schemas.microsoft.com/office/powerpoint/2010/main" val="1784572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859F944-F785-429D-B1BE-48A1F50E1BB3}"/>
              </a:ext>
            </a:extLst>
          </p:cNvPr>
          <p:cNvSpPr txBox="1"/>
          <p:nvPr/>
        </p:nvSpPr>
        <p:spPr>
          <a:xfrm>
            <a:off x="1844842" y="671133"/>
            <a:ext cx="8502316" cy="5847755"/>
          </a:xfrm>
          <a:prstGeom prst="rect">
            <a:avLst/>
          </a:prstGeom>
          <a:noFill/>
        </p:spPr>
        <p:txBody>
          <a:bodyPr wrap="square">
            <a:spAutoFit/>
          </a:bodyPr>
          <a:lstStyle/>
          <a:p>
            <a:pPr algn="ctr"/>
            <a:r>
              <a:rPr lang="fr-FR" sz="3200" b="1" dirty="0"/>
              <a:t>Régime d’examen de la LAS Droit </a:t>
            </a:r>
          </a:p>
          <a:p>
            <a:r>
              <a:rPr lang="fr-FR" dirty="0"/>
              <a:t>• Application du règlement de scolarité et d’examens de la Licence en droit, sous réserve des dispositions suivantes : </a:t>
            </a:r>
          </a:p>
          <a:p>
            <a:endParaRPr lang="fr-FR" dirty="0"/>
          </a:p>
          <a:p>
            <a:r>
              <a:rPr lang="fr-FR" dirty="0"/>
              <a:t>– Programme : les options du portail ne sont pas ouvertes aux LAS = obligation de suivre le cursus juridique (voir tableaux précédents) </a:t>
            </a:r>
          </a:p>
          <a:p>
            <a:endParaRPr lang="fr-FR" dirty="0"/>
          </a:p>
          <a:p>
            <a:r>
              <a:rPr lang="fr-FR" dirty="0"/>
              <a:t>– Conditions d’obtention : un semestre est acquis et capitalisé, sans possibilité de s’y réinscrire, dès lors que chacune des unités d’enseignement qui le constitue est acquise. Un semestre peut également être acquis par compensation entre les unités d’enseignement du même semestre ou par compensation entre les deux semestres immédiatement consécutifs d’une même année universitaire. </a:t>
            </a:r>
          </a:p>
          <a:p>
            <a:endParaRPr lang="fr-FR" dirty="0"/>
          </a:p>
          <a:p>
            <a:r>
              <a:rPr lang="fr-FR" dirty="0"/>
              <a:t>– Abandon et réorientation : l’étudiant (e) inscrit (e) dans le parcours « Licence Droit – Accès santé » qui décide d’abandonner l’option santé, peut être inscrit (e), à sa demande, dans le parcours classique de la Licence en Droit, à partir du semestre 2. </a:t>
            </a:r>
          </a:p>
          <a:p>
            <a:endParaRPr lang="fr-FR" dirty="0"/>
          </a:p>
          <a:p>
            <a:r>
              <a:rPr lang="fr-FR" dirty="0"/>
              <a:t>• DONC au semestre 2, la compensation est possible entre la Majeure droit (20 ECTS) et la Mineure santé (10 ECTS) et la compensation est possible entre le semestre 1 et le semestre 2</a:t>
            </a:r>
          </a:p>
        </p:txBody>
      </p:sp>
    </p:spTree>
    <p:extLst>
      <p:ext uri="{BB962C8B-B14F-4D97-AF65-F5344CB8AC3E}">
        <p14:creationId xmlns:p14="http://schemas.microsoft.com/office/powerpoint/2010/main" val="406708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AAD9EB8-8483-40D8-9933-28E55F9ED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03" y="1173284"/>
            <a:ext cx="10546994" cy="4511431"/>
          </a:xfrm>
          <a:prstGeom prst="rect">
            <a:avLst/>
          </a:prstGeom>
        </p:spPr>
      </p:pic>
    </p:spTree>
    <p:extLst>
      <p:ext uri="{BB962C8B-B14F-4D97-AF65-F5344CB8AC3E}">
        <p14:creationId xmlns:p14="http://schemas.microsoft.com/office/powerpoint/2010/main" val="126753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00655099-8413-4410-952D-2DE4CA5AE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864" y="1138991"/>
            <a:ext cx="10280271" cy="4580017"/>
          </a:xfrm>
          <a:prstGeom prst="rect">
            <a:avLst/>
          </a:prstGeom>
        </p:spPr>
      </p:pic>
    </p:spTree>
    <p:extLst>
      <p:ext uri="{BB962C8B-B14F-4D97-AF65-F5344CB8AC3E}">
        <p14:creationId xmlns:p14="http://schemas.microsoft.com/office/powerpoint/2010/main" val="167781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11439B11-444C-4677-BEC4-9A25C29D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262" y="1108509"/>
            <a:ext cx="11019475" cy="4640982"/>
          </a:xfrm>
          <a:prstGeom prst="rect">
            <a:avLst/>
          </a:prstGeom>
        </p:spPr>
      </p:pic>
      <p:sp>
        <p:nvSpPr>
          <p:cNvPr id="4" name="Rectangle 3">
            <a:extLst>
              <a:ext uri="{FF2B5EF4-FFF2-40B4-BE49-F238E27FC236}">
                <a16:creationId xmlns:a16="http://schemas.microsoft.com/office/drawing/2014/main" id="{2B90D068-39F7-40E3-92E2-EEE42ACF6248}"/>
              </a:ext>
            </a:extLst>
          </p:cNvPr>
          <p:cNvSpPr/>
          <p:nvPr/>
        </p:nvSpPr>
        <p:spPr>
          <a:xfrm>
            <a:off x="10848975" y="5238750"/>
            <a:ext cx="1219200" cy="590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405866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TotalTime>
  <Words>544</Words>
  <Application>Microsoft Office PowerPoint</Application>
  <PresentationFormat>Grand écran</PresentationFormat>
  <Paragraphs>35</Paragraphs>
  <Slides>61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61</vt:i4>
      </vt:variant>
    </vt:vector>
  </HeadingPairs>
  <TitlesOfParts>
    <vt:vector size="65" baseType="lpstr">
      <vt:lpstr>Arial</vt:lpstr>
      <vt:lpstr>Calibri</vt:lpstr>
      <vt:lpstr>Calibri Light</vt:lpstr>
      <vt:lpstr>Thème Office</vt:lpstr>
      <vt:lpstr>LES ETUDES A L’UNIVERSITE (HORS BUT)</vt:lpstr>
      <vt:lpstr>LYON 1  UNIVERSITE CLAUDE BERNARD  L’OFFRE LICENCE</vt:lpstr>
      <vt:lpstr>Présentation PowerPoint</vt:lpstr>
      <vt:lpstr>Présentation PowerPoint</vt:lpstr>
      <vt:lpstr>LYON 1  UNIVERSITE CLAUDE BERNARD  LES DISPOSITIFS « OUI SI »</vt:lpstr>
      <vt:lpstr>Présentation PowerPoint</vt:lpstr>
      <vt:lpstr>Présentation PowerPoint</vt:lpstr>
      <vt:lpstr>Présentation PowerPoint</vt:lpstr>
      <vt:lpstr>Présentation PowerPoint</vt:lpstr>
      <vt:lpstr>LYON 1  UNIVERSITE CLAUDE BERNARD  LES ACCES AUX ETUDES MEDICALES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REPARTITION DES RESULTATS LORS DE LA SELECTION 2ème ANNEE MMOP 50 % PASS 15 % L1 L-AS 30 % L2 et L3 L-AS 5 % Passerelles (Doctorants et Masters)</vt:lpstr>
      <vt:lpstr>LYON 2  UNIVERSITE LUMIERE  L’OFFRE LICENCE</vt:lpstr>
      <vt:lpstr>Présentation PowerPoint</vt:lpstr>
      <vt:lpstr>Présentation PowerPoint</vt:lpstr>
      <vt:lpstr>Présentation PowerPoint</vt:lpstr>
      <vt:lpstr>ATTENTION La double licence est de droit à la fin du S1 mais un entretien avec le coordonnateur des études devra vérifier la viabilité du projet pour l’étudiant.  La double licence correspond à la validation de 240 ECTS au lieu de 360 ( 2 x 180) soit un certain allègement mais cela reste un parcours très dense avec de grosses difficultés de coordination des emplois du temps pour les étudiants.</vt:lpstr>
      <vt:lpstr>Présentation PowerPoint</vt:lpstr>
      <vt:lpstr>Présentation PowerPoint</vt:lpstr>
      <vt:lpstr>Présentation PowerPoint</vt:lpstr>
      <vt:lpstr>Sur PARCOURS SUP, pas de sélection selon les choix de spécialités du cycle terminale mais attention aux parcours qui nécessitent des prérequis importants en mathématiques: Eco-Gestion MIASHS Psychologie</vt:lpstr>
      <vt:lpstr>LYON 2  UNIVERSITE LUMIERE  L-AS PSYCHOLOGIE 35 PLACES L-AS SCIENCES COGNITIVES 35 PLACES</vt:lpstr>
      <vt:lpstr>Présentation PowerPoint</vt:lpstr>
      <vt:lpstr>Présentation PowerPoint</vt:lpstr>
      <vt:lpstr>Présentation PowerPoint</vt:lpstr>
      <vt:lpstr>Présentation PowerPoint</vt:lpstr>
      <vt:lpstr>LYON 2  UNIVERSITE LUMIERE INSTITUT DE LA COMMUNICATION  LICENCE INFORMATIQUE</vt:lpstr>
      <vt:lpstr>Présentation PowerPoint</vt:lpstr>
      <vt:lpstr>Présentation PowerPoint</vt:lpstr>
      <vt:lpstr>Présentation PowerPoint</vt:lpstr>
      <vt:lpstr>Présentation PowerPoint</vt:lpstr>
      <vt:lpstr>Présentation PowerPoint</vt:lpstr>
      <vt:lpstr>Présentation PowerPoint</vt:lpstr>
      <vt:lpstr>LYON 3  UNIVERSITE JEAN MOULIN  L’OFFRE LICENCE  4 FACULTES ET 1 INSTITUT</vt:lpstr>
      <vt:lpstr>Présentation PowerPoint</vt:lpstr>
      <vt:lpstr>Présentation PowerPoint</vt:lpstr>
      <vt:lpstr>Présentation PowerPoint</vt:lpstr>
      <vt:lpstr>Présentation PowerPoint</vt:lpstr>
      <vt:lpstr>LYON 3  UNIVERSITE JEAN MOULIN  L-AS DROIT 60 PLACES A LYON 20 PLACES A BOURG</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ETUDES A L’UNIVERSITE</dc:title>
  <dc:creator>Karine PLANCHON</dc:creator>
  <cp:lastModifiedBy>Karine PLANCHON</cp:lastModifiedBy>
  <cp:revision>7</cp:revision>
  <dcterms:created xsi:type="dcterms:W3CDTF">2021-12-26T15:42:48Z</dcterms:created>
  <dcterms:modified xsi:type="dcterms:W3CDTF">2022-02-21T09:16:45Z</dcterms:modified>
</cp:coreProperties>
</file>