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3" r:id="rId7"/>
    <p:sldId id="261" r:id="rId8"/>
    <p:sldId id="262" r:id="rId9"/>
    <p:sldId id="260" r:id="rId10"/>
    <p:sldId id="267" r:id="rId11"/>
    <p:sldId id="268" r:id="rId12"/>
    <p:sldId id="270" r:id="rId13"/>
    <p:sldId id="264" r:id="rId14"/>
    <p:sldId id="266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2B17AE-7E57-4943-8C6B-FA7F5B900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2C6E8C2-7522-487A-9D22-31A6E8CE3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EBF3EB-B2C9-4A70-BE35-251001F86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5B20-9760-492E-9FBC-265FA9DBE615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D8D2C3-A1F7-41D7-BBD3-B3D89F75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9DE62F-5E40-4C2D-8C39-C433CED7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6DE-0146-492C-991E-7068FD6BD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19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F11BA-8401-4387-ACAA-F9CD9AE28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F856B9-5BF2-4079-8AC1-DDBF3FDDE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22C196-CC4B-4851-9ACD-468E9162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5B20-9760-492E-9FBC-265FA9DBE615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7DD6F6-67DD-4E4E-823C-C782148EF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0BFF16-8999-4C4A-85FC-179E1B233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6DE-0146-492C-991E-7068FD6BD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84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D6A456-D4CE-4C6E-85DE-A99C8FA47E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A59D28-A69E-4BED-B513-8885A3BC0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C31FEE-CF12-4C6A-8939-3D79CF439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5B20-9760-492E-9FBC-265FA9DBE615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111636-AB55-4961-9764-07DD99F45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88C7A7-C083-464B-9456-EEB3A84A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6DE-0146-492C-991E-7068FD6BD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71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98B445-A83B-42F5-B7A1-D90CFCB5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2BB3B5-E0B6-400F-89C2-170716160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5C6CEF-3BFB-4EF4-97C8-F3CDE341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5B20-9760-492E-9FBC-265FA9DBE615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377F40-A26F-4EF4-81B8-638A8C7BF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492AFD-2FD1-4FC6-AB93-1A38E8C7B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6DE-0146-492C-991E-7068FD6BD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3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41CCE4-FCA2-44D7-B528-2F3ECDFE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3F8C4F-7553-4EE5-8B89-E46987093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8191EE-BD34-47F6-A0D5-439F32A82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5B20-9760-492E-9FBC-265FA9DBE615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519ECA-9107-4AF9-8682-DC38CD498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A33D56-A25C-48D1-B473-F4357B5C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6DE-0146-492C-991E-7068FD6BD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50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5D4FE-6E1D-4528-BB03-D21E6A94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FA055A-2AB6-4A73-9221-9B46B9DDB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DB5231-954E-4070-A684-061036099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4ECBDC-0CAA-4EF5-8E6E-B6AB485A4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5B20-9760-492E-9FBC-265FA9DBE615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5BBA4B-B490-4DA1-980E-C6C1AA776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5E64D1-A805-4561-B5FD-608AF54C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6DE-0146-492C-991E-7068FD6BD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5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D2FA4C-0145-45CC-AB1C-5F80F71F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9E452B-CF37-43CC-B838-B14C8C87D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D145E0-81B1-4CC2-9D2F-6A198ADC4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E19563D-6DF8-4526-A02D-60BFF787B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8003A5-26C9-44D2-A21C-6AEE731F5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EE580DE-255A-4438-9A73-0FEE0C25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5B20-9760-492E-9FBC-265FA9DBE615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D04C046-BD57-4325-92A2-794ECF8B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BEB9414-2D6C-465A-BF00-11E5CBA1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6DE-0146-492C-991E-7068FD6BD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6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9DD435-2505-4B2D-B869-057B73800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6170892-2AED-45AF-A87F-B50904016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5B20-9760-492E-9FBC-265FA9DBE615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A9BBF2B-C966-4CCA-968B-5CCC56FBD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DF501F-2804-4B0B-8C1D-AF4379328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6DE-0146-492C-991E-7068FD6BD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12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8BE303-3ED0-4486-82EC-8EDE5010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5B20-9760-492E-9FBC-265FA9DBE615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128C5C2-532D-484C-99B2-13DC2A568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CD5C24-A356-4538-9929-2F9ECBDED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6DE-0146-492C-991E-7068FD6BD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55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C94E92-29F0-4424-9E23-2E588C24A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A39B44-97FE-4DC2-BF9E-D611FF26C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83D6B97-D9F9-4DA2-B492-A9B0180C5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94AEC4-9C14-4721-9E57-31BAEE5A2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5B20-9760-492E-9FBC-265FA9DBE615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9AAF4F-0AEE-4179-8719-55CE2984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B62C25-B2CA-46B9-97A5-3CAB5F88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6DE-0146-492C-991E-7068FD6BD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28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BC787-B24E-43E5-A8AC-7F81F831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2102108-710F-4F3C-AB50-1DF46D269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038542-ECFA-41EC-8B04-F72F09ADF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B1687E-9EF7-4D30-862F-0FCB8FF3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5B20-9760-492E-9FBC-265FA9DBE615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26E6D3-99E9-48D8-9579-6B106C161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870787-63B4-4DDD-99E3-62DA37DC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6DE-0146-492C-991E-7068FD6BD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02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05ADED0-A01F-4795-988E-FD4F977F6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C73CB2-E873-45B3-AC25-366B1E855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A177CD-A688-424C-BBFC-9422C4A2F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5B20-9760-492E-9FBC-265FA9DBE615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0EBA6F-1414-44EF-BB9C-1DB12776C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4D6775-1FC7-4BFB-964B-EA3CC9705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46DE-0146-492C-991E-7068FD6BD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54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7BA0D8-28B9-4772-B88D-B08DA93295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7030A0"/>
                </a:solidFill>
              </a:rPr>
              <a:t>LES FORMATIONS PROFESSIONALISANTES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4C17A8-9A91-4AC3-8C5C-0277785276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b="1" dirty="0">
              <a:solidFill>
                <a:srgbClr val="7030A0"/>
              </a:solidFill>
            </a:endParaRPr>
          </a:p>
          <a:p>
            <a:r>
              <a:rPr lang="fr-FR" b="1" dirty="0">
                <a:solidFill>
                  <a:srgbClr val="7030A0"/>
                </a:solidFill>
              </a:rPr>
              <a:t>BACHELOR UNIVERSITAIRE DE TECHNOLOGIE (3 ANS) en IUT</a:t>
            </a:r>
          </a:p>
          <a:p>
            <a:r>
              <a:rPr lang="fr-FR" b="1" dirty="0">
                <a:solidFill>
                  <a:srgbClr val="7030A0"/>
                </a:solidFill>
              </a:rPr>
              <a:t>BREVET DE TECHNICIEN SUPERIEUR (2 ANS) en lycée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8776F40-2C91-487C-91B4-E2D47580A6EF}"/>
              </a:ext>
            </a:extLst>
          </p:cNvPr>
          <p:cNvSpPr txBox="1"/>
          <p:nvPr/>
        </p:nvSpPr>
        <p:spPr>
          <a:xfrm>
            <a:off x="8444088" y="5464703"/>
            <a:ext cx="2901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Karine PLANCHON</a:t>
            </a:r>
          </a:p>
          <a:p>
            <a:r>
              <a:rPr lang="fr-FR" dirty="0">
                <a:solidFill>
                  <a:srgbClr val="7030A0"/>
                </a:solidFill>
              </a:rPr>
              <a:t>Responsable Orientation</a:t>
            </a:r>
          </a:p>
          <a:p>
            <a:r>
              <a:rPr lang="fr-FR" dirty="0">
                <a:solidFill>
                  <a:srgbClr val="7030A0"/>
                </a:solidFill>
              </a:rPr>
              <a:t>Lycée Lalande</a:t>
            </a:r>
          </a:p>
          <a:p>
            <a:r>
              <a:rPr lang="fr-FR" dirty="0">
                <a:solidFill>
                  <a:srgbClr val="7030A0"/>
                </a:solidFill>
              </a:rPr>
              <a:t>Bourg en Bresse (01)</a:t>
            </a:r>
          </a:p>
        </p:txBody>
      </p:sp>
    </p:spTree>
    <p:extLst>
      <p:ext uri="{BB962C8B-B14F-4D97-AF65-F5344CB8AC3E}">
        <p14:creationId xmlns:p14="http://schemas.microsoft.com/office/powerpoint/2010/main" val="1088516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4C5307-A035-417C-B76D-20D9939F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4" y="365126"/>
            <a:ext cx="10377256" cy="629174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>
                <a:solidFill>
                  <a:srgbClr val="7030A0"/>
                </a:solidFill>
              </a:rPr>
              <a:t>SELECTION PARCOURS SUP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2928FC7-4214-4AD7-969B-1257822F05EF}"/>
              </a:ext>
            </a:extLst>
          </p:cNvPr>
          <p:cNvSpPr txBox="1"/>
          <p:nvPr/>
        </p:nvSpPr>
        <p:spPr>
          <a:xfrm>
            <a:off x="1074198" y="994300"/>
            <a:ext cx="102796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50 % des places sont réservées aux bacheliers technologiques par arrêté national</a:t>
            </a:r>
          </a:p>
          <a:p>
            <a:r>
              <a:rPr lang="fr-FR" sz="2400" dirty="0"/>
              <a:t>Le reste est partagé entre les bacs généraux et les étudiants en réorientation (et seulement quelques bacs professionnels)</a:t>
            </a:r>
          </a:p>
          <a:p>
            <a:endParaRPr lang="fr-FR" sz="2400" dirty="0"/>
          </a:p>
          <a:p>
            <a:r>
              <a:rPr lang="fr-FR" sz="2400" dirty="0"/>
              <a:t>Une 1</a:t>
            </a:r>
            <a:r>
              <a:rPr lang="fr-FR" sz="2400" baseline="30000" dirty="0"/>
              <a:t>ère</a:t>
            </a:r>
            <a:r>
              <a:rPr lang="fr-FR" sz="2400" dirty="0"/>
              <a:t> note est établie par Parcours Sup (avec un minimum à atteindre en dessous duquel le dossier n’est pas étudié pour les formations très demandées</a:t>
            </a:r>
          </a:p>
          <a:p>
            <a:r>
              <a:rPr lang="fr-FR" sz="2400" dirty="0"/>
              <a:t>Une 2</a:t>
            </a:r>
            <a:r>
              <a:rPr lang="fr-FR" sz="2400" baseline="30000" dirty="0"/>
              <a:t>ème</a:t>
            </a:r>
            <a:r>
              <a:rPr lang="fr-FR" sz="2400" dirty="0"/>
              <a:t> note est établie pour à partir 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Du projet motivé (attention, pas de plagia ou de copier coller d’une formation à l’autre sinon le dossier est éliminé)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Du savoir-être estimé à partir des appréciations de bulletins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De l’expérience professionnelle</a:t>
            </a:r>
          </a:p>
          <a:p>
            <a:endParaRPr lang="fr-FR" sz="2400" dirty="0"/>
          </a:p>
          <a:p>
            <a:r>
              <a:rPr lang="fr-FR" sz="2400" dirty="0"/>
              <a:t>Un classement est ensuite établie grâce à ces deux notes </a:t>
            </a:r>
          </a:p>
          <a:p>
            <a:r>
              <a:rPr lang="fr-FR" sz="2400" dirty="0"/>
              <a:t>	Note 1 comptant pour 60%, Note 2 comptant pour 40 %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30253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87F0FD-D72D-4667-91E5-F4A3BDA01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7030A0"/>
                </a:solidFill>
              </a:rPr>
              <a:t>EXEMPLE DE SELECTIVITE A LYON 3</a:t>
            </a:r>
            <a:br>
              <a:rPr lang="fr-FR" sz="3600" b="1" dirty="0">
                <a:solidFill>
                  <a:srgbClr val="7030A0"/>
                </a:solidFill>
              </a:rPr>
            </a:b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22D486-F92F-4C33-A8A7-EE8657393A40}"/>
              </a:ext>
            </a:extLst>
          </p:cNvPr>
          <p:cNvSpPr txBox="1"/>
          <p:nvPr/>
        </p:nvSpPr>
        <p:spPr>
          <a:xfrm>
            <a:off x="1509204" y="1811045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BUT CARRIERES JURIDIQUES</a:t>
            </a:r>
          </a:p>
          <a:p>
            <a:r>
              <a:rPr lang="fr-FR" sz="2400" dirty="0"/>
              <a:t>6000 dossiers de candidatures pour 140 places</a:t>
            </a:r>
          </a:p>
          <a:p>
            <a:endParaRPr lang="fr-FR" sz="2400" dirty="0"/>
          </a:p>
          <a:p>
            <a:r>
              <a:rPr lang="fr-FR" sz="2400" dirty="0"/>
              <a:t>BUT GACO</a:t>
            </a:r>
          </a:p>
          <a:p>
            <a:r>
              <a:rPr lang="fr-FR" sz="2400" dirty="0"/>
              <a:t>4500 dossiers de candidatures pour 110 places</a:t>
            </a:r>
          </a:p>
          <a:p>
            <a:endParaRPr lang="fr-FR" sz="2400" dirty="0"/>
          </a:p>
          <a:p>
            <a:r>
              <a:rPr lang="fr-FR" sz="2400" dirty="0"/>
              <a:t>BUT Info </a:t>
            </a:r>
            <a:r>
              <a:rPr lang="fr-FR" sz="2400" dirty="0" err="1"/>
              <a:t>Comm</a:t>
            </a:r>
            <a:endParaRPr lang="fr-FR" sz="2400" dirty="0"/>
          </a:p>
          <a:p>
            <a:r>
              <a:rPr lang="fr-FR" sz="2400" dirty="0"/>
              <a:t>3500 dossiers de candidatures pour 90 places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0006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359E8B-2FDD-4FE9-A06B-195F42DBF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8800" b="1" dirty="0">
                <a:solidFill>
                  <a:srgbClr val="7030A0"/>
                </a:solidFill>
              </a:rPr>
              <a:t>LES BTS</a:t>
            </a:r>
          </a:p>
        </p:txBody>
      </p:sp>
    </p:spTree>
    <p:extLst>
      <p:ext uri="{BB962C8B-B14F-4D97-AF65-F5344CB8AC3E}">
        <p14:creationId xmlns:p14="http://schemas.microsoft.com/office/powerpoint/2010/main" val="3654289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F746B2-36FF-4FB7-AD2C-2D53B8B2B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LES BREVETS DE TECHNICIEN SUPERIEUR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8E0858E-66BB-490D-A514-CA6AE22968AD}"/>
              </a:ext>
            </a:extLst>
          </p:cNvPr>
          <p:cNvSpPr txBox="1"/>
          <p:nvPr/>
        </p:nvSpPr>
        <p:spPr>
          <a:xfrm>
            <a:off x="1118586" y="1690688"/>
            <a:ext cx="99962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Formation professionnalisante en 2 ans</a:t>
            </a:r>
          </a:p>
          <a:p>
            <a:endParaRPr lang="fr-FR" sz="2400" dirty="0"/>
          </a:p>
          <a:p>
            <a:r>
              <a:rPr lang="fr-FR" sz="2400" dirty="0"/>
              <a:t>Un statut d’étudiants pour une formation dispensée en lycée et/ou CFA</a:t>
            </a:r>
          </a:p>
          <a:p>
            <a:endParaRPr lang="fr-FR" sz="2400" dirty="0"/>
          </a:p>
          <a:p>
            <a:r>
              <a:rPr lang="fr-FR" sz="2400" dirty="0"/>
              <a:t>Référentiels de formation établis en partenariat avec les secteurs professionnels</a:t>
            </a:r>
          </a:p>
          <a:p>
            <a:endParaRPr lang="fr-FR" sz="2400" dirty="0"/>
          </a:p>
          <a:p>
            <a:r>
              <a:rPr lang="fr-FR" sz="2400" dirty="0"/>
              <a:t> 3 voies d’accès: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Par statut scolaire (=formation initiale)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Par apprentissage avec alternance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Par statut mixte, d’abord scolaire puis apprentissage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24483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D5A10-903A-4373-BAD8-43ADEBCD4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766" y="204186"/>
            <a:ext cx="9418468" cy="79404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7030A0"/>
                </a:solidFill>
              </a:rPr>
              <a:t>ORGANISATION DE LA FORMATION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DE8629C-5728-4421-8729-480CBB7CDE29}"/>
              </a:ext>
            </a:extLst>
          </p:cNvPr>
          <p:cNvSpPr txBox="1"/>
          <p:nvPr/>
        </p:nvSpPr>
        <p:spPr>
          <a:xfrm>
            <a:off x="838200" y="1269507"/>
            <a:ext cx="105962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7030A0"/>
                </a:solidFill>
              </a:rPr>
              <a:t>Formation générale commune (25 %)</a:t>
            </a:r>
          </a:p>
          <a:p>
            <a:r>
              <a:rPr lang="fr-FR" sz="2400" dirty="0"/>
              <a:t>	Culture générale et expression, LV, Mathématiques</a:t>
            </a:r>
          </a:p>
          <a:p>
            <a:r>
              <a:rPr lang="fr-FR" sz="2400" dirty="0">
                <a:solidFill>
                  <a:srgbClr val="7030A0"/>
                </a:solidFill>
              </a:rPr>
              <a:t>Formation professionnelle liée au métier (50 %)</a:t>
            </a:r>
          </a:p>
          <a:p>
            <a:r>
              <a:rPr lang="fr-FR" sz="2400" dirty="0">
                <a:solidFill>
                  <a:srgbClr val="7030A0"/>
                </a:solidFill>
              </a:rPr>
              <a:t>	</a:t>
            </a:r>
            <a:r>
              <a:rPr lang="fr-FR" sz="2400" dirty="0"/>
              <a:t>Mécanique, électricité, droit, économie,…</a:t>
            </a:r>
          </a:p>
          <a:p>
            <a:r>
              <a:rPr lang="fr-FR" sz="2400" dirty="0"/>
              <a:t>	Projet en lien avec l’entreprise</a:t>
            </a:r>
          </a:p>
          <a:p>
            <a:r>
              <a:rPr lang="fr-FR" sz="2400" dirty="0"/>
              <a:t>	Outil de résolution du problème</a:t>
            </a:r>
          </a:p>
          <a:p>
            <a:r>
              <a:rPr lang="fr-FR" sz="2400" dirty="0">
                <a:solidFill>
                  <a:srgbClr val="7030A0"/>
                </a:solidFill>
              </a:rPr>
              <a:t>Immersion dans le monde professionnel (25 %)</a:t>
            </a:r>
          </a:p>
          <a:p>
            <a:r>
              <a:rPr lang="fr-FR" sz="2400" dirty="0">
                <a:solidFill>
                  <a:srgbClr val="7030A0"/>
                </a:solidFill>
              </a:rPr>
              <a:t>	</a:t>
            </a:r>
            <a:r>
              <a:rPr lang="fr-FR" sz="2400" dirty="0"/>
              <a:t>4 à 16 semaines de stages en entreprises</a:t>
            </a:r>
          </a:p>
          <a:p>
            <a:endParaRPr lang="fr-FR" sz="2400" dirty="0"/>
          </a:p>
          <a:p>
            <a:r>
              <a:rPr lang="fr-FR" sz="2400" dirty="0">
                <a:solidFill>
                  <a:srgbClr val="7030A0"/>
                </a:solidFill>
              </a:rPr>
              <a:t>EVALUATION</a:t>
            </a:r>
          </a:p>
          <a:p>
            <a:r>
              <a:rPr lang="fr-FR" sz="2400" dirty="0">
                <a:solidFill>
                  <a:srgbClr val="7030A0"/>
                </a:solidFill>
              </a:rPr>
              <a:t>	</a:t>
            </a:r>
            <a:r>
              <a:rPr lang="fr-FR" sz="2400" dirty="0">
                <a:solidFill>
                  <a:srgbClr val="002060"/>
                </a:solidFill>
              </a:rPr>
              <a:t>CCF sur 2 ans</a:t>
            </a:r>
          </a:p>
          <a:p>
            <a:r>
              <a:rPr lang="fr-FR" sz="2400" dirty="0">
                <a:solidFill>
                  <a:srgbClr val="002060"/>
                </a:solidFill>
              </a:rPr>
              <a:t>	Epreuves ponctuelles en 2</a:t>
            </a:r>
            <a:r>
              <a:rPr lang="fr-FR" sz="2400" baseline="30000" dirty="0">
                <a:solidFill>
                  <a:srgbClr val="002060"/>
                </a:solidFill>
              </a:rPr>
              <a:t>ème</a:t>
            </a:r>
            <a:r>
              <a:rPr lang="fr-FR" sz="2400" dirty="0">
                <a:solidFill>
                  <a:srgbClr val="002060"/>
                </a:solidFill>
              </a:rPr>
              <a:t> année</a:t>
            </a:r>
          </a:p>
          <a:p>
            <a:r>
              <a:rPr lang="fr-FR" sz="2400" dirty="0">
                <a:solidFill>
                  <a:srgbClr val="002060"/>
                </a:solidFill>
              </a:rPr>
              <a:t>	Certifications (langues, PIX, …)</a:t>
            </a:r>
          </a:p>
          <a:p>
            <a:r>
              <a:rPr lang="fr-FR" sz="2400" dirty="0">
                <a:solidFill>
                  <a:srgbClr val="002060"/>
                </a:solidFill>
              </a:rPr>
              <a:t>	Engagement étudiant</a:t>
            </a:r>
          </a:p>
        </p:txBody>
      </p:sp>
    </p:spTree>
    <p:extLst>
      <p:ext uri="{BB962C8B-B14F-4D97-AF65-F5344CB8AC3E}">
        <p14:creationId xmlns:p14="http://schemas.microsoft.com/office/powerpoint/2010/main" val="248831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E0689D-3D5F-49B5-90DA-13374A2D6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SECTEURS D’ACTIVITE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67E98B-9C40-4808-86A6-80E5E4734483}"/>
              </a:ext>
            </a:extLst>
          </p:cNvPr>
          <p:cNvSpPr txBox="1"/>
          <p:nvPr/>
        </p:nvSpPr>
        <p:spPr>
          <a:xfrm>
            <a:off x="838200" y="1882066"/>
            <a:ext cx="105784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PRODUCTION SCIENTIFIQUE</a:t>
            </a:r>
          </a:p>
          <a:p>
            <a:r>
              <a:rPr lang="fr-FR" sz="2400" b="1" dirty="0"/>
              <a:t>	BTP, Mécanique, Chimie, géologie, Biologie, Energétique et électricité, Information et Numérique, Electronique, …</a:t>
            </a:r>
          </a:p>
          <a:p>
            <a:endParaRPr lang="fr-FR" sz="2400" b="1" dirty="0"/>
          </a:p>
          <a:p>
            <a:r>
              <a:rPr lang="fr-FR" sz="2400" b="1" dirty="0"/>
              <a:t>SERVICES</a:t>
            </a:r>
          </a:p>
          <a:p>
            <a:r>
              <a:rPr lang="fr-FR" sz="2400" b="1" dirty="0"/>
              <a:t>	Comptabilité, Gestion, Commerce, Economie et social, Services à la personnes, Tourisme, Hôtellerie-Restauration, …</a:t>
            </a:r>
          </a:p>
          <a:p>
            <a:endParaRPr lang="fr-FR" sz="2400" b="1" dirty="0"/>
          </a:p>
          <a:p>
            <a:r>
              <a:rPr lang="fr-FR" sz="2400" b="1" dirty="0"/>
              <a:t>AGRICULTURE</a:t>
            </a:r>
          </a:p>
          <a:p>
            <a:r>
              <a:rPr lang="fr-FR" sz="2400" b="1" dirty="0"/>
              <a:t>	Production, Transformation, Commerce, Aménagement, Services, Agroéquipements</a:t>
            </a:r>
          </a:p>
        </p:txBody>
      </p:sp>
    </p:spTree>
    <p:extLst>
      <p:ext uri="{BB962C8B-B14F-4D97-AF65-F5344CB8AC3E}">
        <p14:creationId xmlns:p14="http://schemas.microsoft.com/office/powerpoint/2010/main" val="3053760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1FF2C-AB4B-4918-ACE0-D5FD172B6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SELECTION PARCOURS SUP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D511845-B174-440F-ABB4-5FB5DE1AFDF4}"/>
              </a:ext>
            </a:extLst>
          </p:cNvPr>
          <p:cNvSpPr txBox="1"/>
          <p:nvPr/>
        </p:nvSpPr>
        <p:spPr>
          <a:xfrm>
            <a:off x="838200" y="1811045"/>
            <a:ext cx="10515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				</a:t>
            </a:r>
            <a:r>
              <a:rPr lang="fr-FR" sz="2400" dirty="0"/>
              <a:t>TOUS LES DOSSIERS SONT LUS</a:t>
            </a:r>
            <a:endParaRPr lang="fr-FR" dirty="0"/>
          </a:p>
          <a:p>
            <a:endParaRPr lang="fr-FR" dirty="0"/>
          </a:p>
          <a:p>
            <a:r>
              <a:rPr lang="fr-FR" dirty="0"/>
              <a:t>Il existe des quotas définis par académies et selon les BTS</a:t>
            </a:r>
          </a:p>
          <a:p>
            <a:endParaRPr lang="fr-FR" dirty="0"/>
          </a:p>
          <a:p>
            <a:r>
              <a:rPr lang="fr-FR" dirty="0"/>
              <a:t>Peu de places sont disponibles pour les bacheliers généraux</a:t>
            </a:r>
          </a:p>
          <a:p>
            <a:r>
              <a:rPr lang="fr-FR" dirty="0"/>
              <a:t>	Pour le secteur secondaire: 45 % de Bacs Pros, 40 % de Bacs Technologiques, 15 % pour les autres (Bacs généraux, reconversion professionnelle,…)</a:t>
            </a:r>
          </a:p>
          <a:p>
            <a:r>
              <a:rPr lang="fr-FR" dirty="0"/>
              <a:t>	Pour le secteur tertiaire: 15 à 50 % de Bacs Pros selon les filières, l’essentiel du reste des places est complété par des bacs technologiques (90 % des places restantes)</a:t>
            </a:r>
          </a:p>
          <a:p>
            <a:endParaRPr lang="fr-FR" dirty="0"/>
          </a:p>
          <a:p>
            <a:r>
              <a:rPr lang="fr-FR" dirty="0"/>
              <a:t>	JUSQU’À LA FIN DE PARCOURS SUP, PAS D’ECHANGES DE PLACES ENTRE LES COHORTES</a:t>
            </a:r>
          </a:p>
          <a:p>
            <a:endParaRPr lang="fr-FR" dirty="0"/>
          </a:p>
          <a:p>
            <a:r>
              <a:rPr lang="fr-FR" dirty="0"/>
              <a:t>Rq: Ce n’est qu’une fois Parcours Sup fermé que les places restantes peuvent être proposées sans distinction d’origine</a:t>
            </a:r>
          </a:p>
        </p:txBody>
      </p:sp>
    </p:spTree>
    <p:extLst>
      <p:ext uri="{BB962C8B-B14F-4D97-AF65-F5344CB8AC3E}">
        <p14:creationId xmlns:p14="http://schemas.microsoft.com/office/powerpoint/2010/main" val="2683795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D08115-459F-4763-A3B3-E0902D1B8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871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AIDE A LA DECISION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15DA865-6C75-43E9-9902-A74F7D909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398826"/>
              </p:ext>
            </p:extLst>
          </p:nvPr>
        </p:nvGraphicFramePr>
        <p:xfrm>
          <a:off x="2886167" y="1777753"/>
          <a:ext cx="6419665" cy="330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3667">
                  <a:extLst>
                    <a:ext uri="{9D8B030D-6E8A-4147-A177-3AD203B41FA5}">
                      <a16:colId xmlns:a16="http://schemas.microsoft.com/office/drawing/2014/main" val="1636580524"/>
                    </a:ext>
                  </a:extLst>
                </a:gridCol>
                <a:gridCol w="3205998">
                  <a:extLst>
                    <a:ext uri="{9D8B030D-6E8A-4147-A177-3AD203B41FA5}">
                      <a16:colId xmlns:a16="http://schemas.microsoft.com/office/drawing/2014/main" val="283577103"/>
                    </a:ext>
                  </a:extLst>
                </a:gridCol>
              </a:tblGrid>
              <a:tr h="1651247">
                <a:tc>
                  <a:txBody>
                    <a:bodyPr/>
                    <a:lstStyle/>
                    <a:p>
                      <a:pPr algn="ctr"/>
                      <a:r>
                        <a:rPr lang="fr-FR" b="0" dirty="0"/>
                        <a:t>RESULTATS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/>
                        <a:t>AVIS ETABLISSEMENT D’ORIGINE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1451047"/>
                  </a:ext>
                </a:extLst>
              </a:tr>
              <a:tr h="16512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INTERETS POUR LA FORMATION ET L’ETABLISSEMENT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COHERENCE DE PARCOURS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3790348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0C8DE2D-88DC-4DBF-9D05-14E58279A0EC}"/>
              </a:ext>
            </a:extLst>
          </p:cNvPr>
          <p:cNvSpPr txBox="1"/>
          <p:nvPr/>
        </p:nvSpPr>
        <p:spPr>
          <a:xfrm>
            <a:off x="355107" y="1615736"/>
            <a:ext cx="2210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-Contrôle Continu</a:t>
            </a:r>
          </a:p>
          <a:p>
            <a:r>
              <a:rPr lang="fr-FR" dirty="0"/>
              <a:t>-Spécialités</a:t>
            </a:r>
          </a:p>
          <a:p>
            <a:r>
              <a:rPr lang="fr-FR" dirty="0"/>
              <a:t>-Français</a:t>
            </a:r>
          </a:p>
          <a:p>
            <a:r>
              <a:rPr lang="fr-FR" dirty="0"/>
              <a:t>-Certifications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5BA39EE-001B-45DE-9435-AD6152E6A907}"/>
              </a:ext>
            </a:extLst>
          </p:cNvPr>
          <p:cNvSpPr txBox="1"/>
          <p:nvPr/>
        </p:nvSpPr>
        <p:spPr>
          <a:xfrm>
            <a:off x="355107" y="3728621"/>
            <a:ext cx="22105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Projet motivé</a:t>
            </a:r>
          </a:p>
          <a:p>
            <a:r>
              <a:rPr lang="fr-FR" i="1" dirty="0"/>
              <a:t>Je veux faire …</a:t>
            </a:r>
          </a:p>
          <a:p>
            <a:r>
              <a:rPr lang="fr-FR" i="1" dirty="0"/>
              <a:t>En quoi ce que propose votre établissement me permet d’atteindre mon projet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ADDB2E9-8D45-461C-8570-46DBB7414C26}"/>
              </a:ext>
            </a:extLst>
          </p:cNvPr>
          <p:cNvSpPr txBox="1"/>
          <p:nvPr/>
        </p:nvSpPr>
        <p:spPr>
          <a:xfrm>
            <a:off x="9818703" y="1615736"/>
            <a:ext cx="18554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-Appréciations enseignants et Chef d’établissement</a:t>
            </a:r>
          </a:p>
          <a:p>
            <a:r>
              <a:rPr lang="fr-FR" dirty="0"/>
              <a:t>-Fiche Avenir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2EBA612-D23F-42BD-ADD4-27CA8A3123A0}"/>
              </a:ext>
            </a:extLst>
          </p:cNvPr>
          <p:cNvSpPr txBox="1"/>
          <p:nvPr/>
        </p:nvSpPr>
        <p:spPr>
          <a:xfrm>
            <a:off x="9818703" y="3948902"/>
            <a:ext cx="1855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Projet professionnel</a:t>
            </a:r>
          </a:p>
        </p:txBody>
      </p:sp>
    </p:spTree>
    <p:extLst>
      <p:ext uri="{BB962C8B-B14F-4D97-AF65-F5344CB8AC3E}">
        <p14:creationId xmlns:p14="http://schemas.microsoft.com/office/powerpoint/2010/main" val="279702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958247-6FEF-42C2-BB72-DE79EB765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9600" b="1" dirty="0">
                <a:solidFill>
                  <a:srgbClr val="7030A0"/>
                </a:solidFill>
              </a:rPr>
              <a:t>LES BUT</a:t>
            </a:r>
          </a:p>
        </p:txBody>
      </p:sp>
    </p:spTree>
    <p:extLst>
      <p:ext uri="{BB962C8B-B14F-4D97-AF65-F5344CB8AC3E}">
        <p14:creationId xmlns:p14="http://schemas.microsoft.com/office/powerpoint/2010/main" val="314124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8E0416-0B52-4402-9D4E-1009D7CF7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877" y="1697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Les Bachelors Universitaires de Technologie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F77FE7-8333-49A1-9E2B-E98EF7D5D436}"/>
              </a:ext>
            </a:extLst>
          </p:cNvPr>
          <p:cNvSpPr/>
          <p:nvPr/>
        </p:nvSpPr>
        <p:spPr>
          <a:xfrm>
            <a:off x="6356412" y="6134470"/>
            <a:ext cx="2947386" cy="346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052C055-83EE-47FD-9057-36F0B6B8A27B}"/>
              </a:ext>
            </a:extLst>
          </p:cNvPr>
          <p:cNvSpPr txBox="1"/>
          <p:nvPr/>
        </p:nvSpPr>
        <p:spPr>
          <a:xfrm>
            <a:off x="1384917" y="1384917"/>
            <a:ext cx="967666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/>
              <a:t>L’offre de formation des IUT évolue : le Bachelor Universitaire de Technologie (B.U.T.) devient le nouveau diplôme de référence des IUT. </a:t>
            </a:r>
          </a:p>
          <a:p>
            <a:endParaRPr lang="fr-FR" sz="2800" dirty="0"/>
          </a:p>
          <a:p>
            <a:r>
              <a:rPr lang="fr-FR" sz="2800" dirty="0"/>
              <a:t>Les étudiants bénéficient d’un parcours intégré de 3 ans, sans sélection supplémentaire pour atteindre le grade licence. </a:t>
            </a:r>
          </a:p>
          <a:p>
            <a:endParaRPr lang="fr-FR" sz="2800" dirty="0"/>
          </a:p>
          <a:p>
            <a:r>
              <a:rPr lang="fr-FR" sz="2800" dirty="0"/>
              <a:t>Le diplôme est aligné sur les standards internationaux et facilite les échanges avec les universités étrangères. </a:t>
            </a:r>
          </a:p>
          <a:p>
            <a:endParaRPr lang="fr-FR" sz="2800" dirty="0"/>
          </a:p>
          <a:p>
            <a:r>
              <a:rPr lang="fr-FR" sz="2800" dirty="0"/>
              <a:t>Le DUT est délivré au bout des deux premières années.</a:t>
            </a:r>
          </a:p>
        </p:txBody>
      </p:sp>
    </p:spTree>
    <p:extLst>
      <p:ext uri="{BB962C8B-B14F-4D97-AF65-F5344CB8AC3E}">
        <p14:creationId xmlns:p14="http://schemas.microsoft.com/office/powerpoint/2010/main" val="231080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48EC20C-E01D-4F46-A907-EC0F3352BD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"/>
          <a:stretch/>
        </p:blipFill>
        <p:spPr>
          <a:xfrm>
            <a:off x="1363570" y="342900"/>
            <a:ext cx="9464860" cy="622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8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077E556-0E7C-4B69-AE9A-7C56CC1FBEDA}"/>
              </a:ext>
            </a:extLst>
          </p:cNvPr>
          <p:cNvSpPr txBox="1"/>
          <p:nvPr/>
        </p:nvSpPr>
        <p:spPr>
          <a:xfrm>
            <a:off x="417250" y="328474"/>
            <a:ext cx="1142556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/>
              <a:t>Des parcours et un nom d’usage propres aux IUT; </a:t>
            </a:r>
          </a:p>
          <a:p>
            <a:endParaRPr lang="fr-FR" sz="2400" dirty="0"/>
          </a:p>
          <a:p>
            <a:r>
              <a:rPr lang="fr-FR" sz="2400" dirty="0"/>
              <a:t>Une pédagogie et des contenus de formations adaptés aux métiers d’aujourd’hui mais aussi aux métiers de demain; </a:t>
            </a:r>
          </a:p>
          <a:p>
            <a:endParaRPr lang="fr-FR" sz="2400" dirty="0"/>
          </a:p>
          <a:p>
            <a:r>
              <a:rPr lang="fr-FR" sz="2400" dirty="0"/>
              <a:t>Un diplôme intégré au système LMD et une attractivité renforcée par rapport à d’autres formations de niveau européen 5 &amp; 6; </a:t>
            </a:r>
          </a:p>
          <a:p>
            <a:endParaRPr lang="fr-FR" sz="2400" dirty="0"/>
          </a:p>
          <a:p>
            <a:r>
              <a:rPr lang="fr-FR" sz="2400" dirty="0"/>
              <a:t>Une attractivité et une visibilité renforcées grâce à des programmes nationaux : 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permettant l’accueil d’au moins 50% de bacheliers technologiques; 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permettant la réussite de tous les étudiants; 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intégrant 30% d’adaptation locale afin d’offrir une plus grande adéquation avec chaque territoire. </a:t>
            </a:r>
          </a:p>
          <a:p>
            <a:pPr marL="342900" indent="-342900">
              <a:buFontTx/>
              <a:buChar char="-"/>
            </a:pPr>
            <a:endParaRPr lang="fr-FR" sz="2400" dirty="0"/>
          </a:p>
          <a:p>
            <a:r>
              <a:rPr lang="fr-FR" sz="2400" dirty="0"/>
              <a:t>Des volumes horaires adaptés (2 000 h pour les spécialités «secondaires» et 1 800 h pour les spécialités «tertiaires» + 600 h de projet + 22 à 26 semaines de stage). </a:t>
            </a:r>
          </a:p>
        </p:txBody>
      </p:sp>
    </p:spTree>
    <p:extLst>
      <p:ext uri="{BB962C8B-B14F-4D97-AF65-F5344CB8AC3E}">
        <p14:creationId xmlns:p14="http://schemas.microsoft.com/office/powerpoint/2010/main" val="374515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16F9920-89D5-408C-BBCD-06478055DA60}"/>
              </a:ext>
            </a:extLst>
          </p:cNvPr>
          <p:cNvSpPr txBox="1"/>
          <p:nvPr/>
        </p:nvSpPr>
        <p:spPr>
          <a:xfrm>
            <a:off x="710214" y="310718"/>
            <a:ext cx="1074198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7030A0"/>
                </a:solidFill>
              </a:rPr>
              <a:t>L’enseignement en Bachelor Universitaire de Technologie se déroule </a:t>
            </a:r>
            <a:r>
              <a:rPr lang="fr-FR" sz="2800" dirty="0"/>
              <a:t>: </a:t>
            </a:r>
          </a:p>
          <a:p>
            <a:endParaRPr lang="fr-FR" sz="2800" dirty="0"/>
          </a:p>
          <a:p>
            <a:pPr marL="457200" indent="-457200">
              <a:buFontTx/>
              <a:buChar char="-"/>
            </a:pPr>
            <a:r>
              <a:rPr lang="fr-FR" sz="2800" dirty="0"/>
              <a:t>Toujours en petits effectifs; </a:t>
            </a:r>
          </a:p>
          <a:p>
            <a:pPr marL="457200" indent="-457200">
              <a:buFontTx/>
              <a:buChar char="-"/>
            </a:pPr>
            <a:endParaRPr lang="fr-FR" sz="2800" dirty="0"/>
          </a:p>
          <a:p>
            <a:pPr marL="457200" indent="-457200">
              <a:buFontTx/>
              <a:buChar char="-"/>
            </a:pPr>
            <a:r>
              <a:rPr lang="fr-FR" sz="2800" dirty="0"/>
              <a:t>2000 h (1800 h BUT tertiaire) sur 3 ans (30h à 35h de cours par semaine); </a:t>
            </a:r>
          </a:p>
          <a:p>
            <a:pPr marL="457200" indent="-457200">
              <a:buFontTx/>
              <a:buChar char="-"/>
            </a:pPr>
            <a:endParaRPr lang="fr-FR" sz="2800" dirty="0"/>
          </a:p>
          <a:p>
            <a:pPr marL="457200" indent="-457200">
              <a:buFontTx/>
              <a:buChar char="-"/>
            </a:pPr>
            <a:r>
              <a:rPr lang="fr-FR" sz="2800" dirty="0"/>
              <a:t>Amphi (20%) TD (40%) TP (40%); </a:t>
            </a:r>
          </a:p>
          <a:p>
            <a:pPr marL="457200" indent="-457200">
              <a:buFontTx/>
              <a:buChar char="-"/>
            </a:pPr>
            <a:endParaRPr lang="fr-FR" sz="2800" dirty="0"/>
          </a:p>
          <a:p>
            <a:pPr marL="457200" indent="-457200">
              <a:buFontTx/>
              <a:buChar char="-"/>
            </a:pPr>
            <a:r>
              <a:rPr lang="fr-FR" sz="2800" dirty="0"/>
              <a:t>Alliance de cours théoriques et de cours plus professionnalisants; </a:t>
            </a:r>
          </a:p>
          <a:p>
            <a:pPr marL="457200" indent="-457200">
              <a:buFontTx/>
              <a:buChar char="-"/>
            </a:pPr>
            <a:endParaRPr lang="fr-FR" sz="2800" dirty="0"/>
          </a:p>
          <a:p>
            <a:pPr marL="457200" indent="-457200">
              <a:buFontTx/>
              <a:buChar char="-"/>
            </a:pPr>
            <a:r>
              <a:rPr lang="fr-FR" sz="2800" dirty="0"/>
              <a:t>Accompagné d’équipes pédagogiques investies.</a:t>
            </a:r>
          </a:p>
        </p:txBody>
      </p:sp>
    </p:spTree>
    <p:extLst>
      <p:ext uri="{BB962C8B-B14F-4D97-AF65-F5344CB8AC3E}">
        <p14:creationId xmlns:p14="http://schemas.microsoft.com/office/powerpoint/2010/main" val="2301823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0F01B03-DD1E-4579-8FD1-C5F64D5CADA0}"/>
              </a:ext>
            </a:extLst>
          </p:cNvPr>
          <p:cNvSpPr txBox="1"/>
          <p:nvPr/>
        </p:nvSpPr>
        <p:spPr>
          <a:xfrm>
            <a:off x="2086252" y="878889"/>
            <a:ext cx="876226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7030A0"/>
                </a:solidFill>
              </a:rPr>
              <a:t>24 spécialités </a:t>
            </a:r>
            <a:r>
              <a:rPr lang="fr-FR" sz="2800" dirty="0"/>
              <a:t>de B.U.T. (GEA, GMP, GTE, …). </a:t>
            </a:r>
          </a:p>
          <a:p>
            <a:endParaRPr lang="fr-FR" sz="2800" dirty="0"/>
          </a:p>
          <a:p>
            <a:r>
              <a:rPr lang="fr-FR" sz="2800" dirty="0"/>
              <a:t>Chaque spécialité propose </a:t>
            </a:r>
            <a:r>
              <a:rPr lang="fr-FR" sz="2800" b="1" dirty="0">
                <a:solidFill>
                  <a:srgbClr val="7030A0"/>
                </a:solidFill>
              </a:rPr>
              <a:t>plusieurs parcours</a:t>
            </a:r>
            <a:r>
              <a:rPr lang="fr-FR" sz="2800" dirty="0"/>
              <a:t>, tous définis sur le plan national. </a:t>
            </a:r>
          </a:p>
          <a:p>
            <a:endParaRPr lang="fr-FR" sz="2800" dirty="0"/>
          </a:p>
          <a:p>
            <a:r>
              <a:rPr lang="fr-FR" sz="2800" dirty="0"/>
              <a:t>Chaque parcours est défini par </a:t>
            </a:r>
            <a:r>
              <a:rPr lang="fr-FR" sz="2800" b="1" dirty="0">
                <a:solidFill>
                  <a:srgbClr val="7030A0"/>
                </a:solidFill>
              </a:rPr>
              <a:t>4 à 6 blocs de compétences</a:t>
            </a:r>
            <a:r>
              <a:rPr lang="fr-FR" sz="2800" dirty="0"/>
              <a:t>. </a:t>
            </a:r>
          </a:p>
          <a:p>
            <a:endParaRPr lang="fr-FR" sz="2800" dirty="0"/>
          </a:p>
          <a:p>
            <a:r>
              <a:rPr lang="fr-FR" sz="2800" dirty="0"/>
              <a:t>Chaque compétence est déclinée par niveau tout au long du parcours.</a:t>
            </a:r>
          </a:p>
        </p:txBody>
      </p:sp>
    </p:spTree>
    <p:extLst>
      <p:ext uri="{BB962C8B-B14F-4D97-AF65-F5344CB8AC3E}">
        <p14:creationId xmlns:p14="http://schemas.microsoft.com/office/powerpoint/2010/main" val="935040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0678A76-259B-4E68-BFAF-191D3D583305}"/>
              </a:ext>
            </a:extLst>
          </p:cNvPr>
          <p:cNvSpPr txBox="1"/>
          <p:nvPr/>
        </p:nvSpPr>
        <p:spPr>
          <a:xfrm>
            <a:off x="631794" y="71021"/>
            <a:ext cx="10928412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7030A0"/>
                </a:solidFill>
              </a:rPr>
              <a:t>Organisation : 3 types de parcours </a:t>
            </a:r>
          </a:p>
          <a:p>
            <a:pPr algn="ctr"/>
            <a:endParaRPr lang="fr-FR" sz="2800" b="1" dirty="0">
              <a:solidFill>
                <a:srgbClr val="7030A0"/>
              </a:solidFill>
            </a:endParaRPr>
          </a:p>
          <a:p>
            <a:r>
              <a:rPr lang="fr-FR" sz="2400" dirty="0"/>
              <a:t>• </a:t>
            </a:r>
            <a:r>
              <a:rPr lang="fr-FR" sz="2400" b="1" dirty="0">
                <a:solidFill>
                  <a:srgbClr val="7030A0"/>
                </a:solidFill>
              </a:rPr>
              <a:t>Deux types </a:t>
            </a:r>
            <a:r>
              <a:rPr lang="fr-FR" sz="2400" dirty="0"/>
              <a:t>de parcours débutant au </a:t>
            </a:r>
            <a:r>
              <a:rPr lang="fr-FR" sz="2400" b="1" dirty="0">
                <a:solidFill>
                  <a:srgbClr val="7030A0"/>
                </a:solidFill>
              </a:rPr>
              <a:t>semestre 3</a:t>
            </a:r>
            <a:r>
              <a:rPr lang="fr-FR" sz="2400" dirty="0"/>
              <a:t> </a:t>
            </a:r>
          </a:p>
          <a:p>
            <a:endParaRPr lang="fr-FR" sz="2400" dirty="0"/>
          </a:p>
          <a:p>
            <a:r>
              <a:rPr lang="fr-FR" sz="2400" dirty="0"/>
              <a:t>o </a:t>
            </a:r>
            <a:r>
              <a:rPr lang="fr-FR" sz="2400" b="1" dirty="0">
                <a:solidFill>
                  <a:srgbClr val="7030A0"/>
                </a:solidFill>
              </a:rPr>
              <a:t>Type 1</a:t>
            </a:r>
            <a:r>
              <a:rPr lang="fr-FR" sz="2400" dirty="0"/>
              <a:t> : le parcours d’un B.U.T. se distingue par des </a:t>
            </a:r>
            <a:r>
              <a:rPr lang="fr-FR" sz="2400" b="1" dirty="0">
                <a:solidFill>
                  <a:srgbClr val="7030A0"/>
                </a:solidFill>
              </a:rPr>
              <a:t>compétences spécifiques</a:t>
            </a:r>
            <a:r>
              <a:rPr lang="fr-FR" sz="2400" dirty="0"/>
              <a:t> tout en partageant des </a:t>
            </a:r>
            <a:r>
              <a:rPr lang="fr-FR" sz="2400" b="1" dirty="0">
                <a:solidFill>
                  <a:srgbClr val="7030A0"/>
                </a:solidFill>
              </a:rPr>
              <a:t>compétences communes</a:t>
            </a:r>
            <a:r>
              <a:rPr lang="fr-FR" sz="2400" dirty="0"/>
              <a:t> à l’ensemble des parcours d’une même spécialité (exemple : le parcours A d’un B.U.T. est défini par 5 compétences, dont 2 lui sont propres et 3 sont partagées avec le parcours B) ; </a:t>
            </a:r>
          </a:p>
          <a:p>
            <a:r>
              <a:rPr lang="fr-FR" sz="2400" dirty="0"/>
              <a:t>o </a:t>
            </a:r>
            <a:r>
              <a:rPr lang="fr-FR" sz="2400" b="1" dirty="0">
                <a:solidFill>
                  <a:srgbClr val="7030A0"/>
                </a:solidFill>
              </a:rPr>
              <a:t>Type 2</a:t>
            </a:r>
            <a:r>
              <a:rPr lang="fr-FR" sz="2400" dirty="0"/>
              <a:t> : le parcours d’un B.U.T. se distingue non pas par des compétences spécifiques, mais par des </a:t>
            </a:r>
            <a:r>
              <a:rPr lang="fr-FR" sz="2400" b="1" dirty="0">
                <a:solidFill>
                  <a:srgbClr val="7030A0"/>
                </a:solidFill>
              </a:rPr>
              <a:t>niveaux de compétences</a:t>
            </a:r>
            <a:r>
              <a:rPr lang="fr-FR" sz="2400" dirty="0"/>
              <a:t>, niveaux définis par les familles de situations professionnelles ciblées ; </a:t>
            </a:r>
          </a:p>
          <a:p>
            <a:endParaRPr lang="fr-FR" sz="2400" dirty="0"/>
          </a:p>
          <a:p>
            <a:r>
              <a:rPr lang="fr-FR" sz="2400" dirty="0"/>
              <a:t>• </a:t>
            </a:r>
            <a:r>
              <a:rPr lang="fr-FR" sz="2400" b="1" dirty="0">
                <a:solidFill>
                  <a:srgbClr val="7030A0"/>
                </a:solidFill>
              </a:rPr>
              <a:t>Un type</a:t>
            </a:r>
            <a:r>
              <a:rPr lang="fr-FR" sz="2400" dirty="0"/>
              <a:t> de parcours débutant au </a:t>
            </a:r>
            <a:r>
              <a:rPr lang="fr-FR" sz="2400" b="1" dirty="0">
                <a:solidFill>
                  <a:srgbClr val="7030A0"/>
                </a:solidFill>
              </a:rPr>
              <a:t>semestre 1</a:t>
            </a:r>
            <a:r>
              <a:rPr lang="fr-FR" sz="2400" dirty="0"/>
              <a:t> </a:t>
            </a:r>
          </a:p>
          <a:p>
            <a:endParaRPr lang="fr-FR" sz="2400" dirty="0"/>
          </a:p>
          <a:p>
            <a:r>
              <a:rPr lang="fr-FR" sz="2400" dirty="0"/>
              <a:t>o Parcours de </a:t>
            </a:r>
            <a:r>
              <a:rPr lang="fr-FR" sz="2400" b="1" dirty="0">
                <a:solidFill>
                  <a:srgbClr val="7030A0"/>
                </a:solidFill>
              </a:rPr>
              <a:t>Type 3</a:t>
            </a:r>
            <a:r>
              <a:rPr lang="fr-FR" sz="2400" dirty="0"/>
              <a:t> : Cas particulier des spécialités actuellement définies par des options affichées sur Parcoursup (Carrières sociales, Génie Biologique, Information et Communication).</a:t>
            </a:r>
          </a:p>
        </p:txBody>
      </p:sp>
    </p:spTree>
    <p:extLst>
      <p:ext uri="{BB962C8B-B14F-4D97-AF65-F5344CB8AC3E}">
        <p14:creationId xmlns:p14="http://schemas.microsoft.com/office/powerpoint/2010/main" val="2455853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07DCF38-55F6-458E-B5D7-96F856ECC8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33" y="286075"/>
            <a:ext cx="9892334" cy="62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716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1080</Words>
  <Application>Microsoft Office PowerPoint</Application>
  <PresentationFormat>Grand écran</PresentationFormat>
  <Paragraphs>141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LES FORMATIONS PROFESSIONALISANTES</vt:lpstr>
      <vt:lpstr>LES BUT</vt:lpstr>
      <vt:lpstr>Les Bachelors Universitaires de Technologie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SELECTION PARCOURS SUP</vt:lpstr>
      <vt:lpstr>EXEMPLE DE SELECTIVITE A LYON 3 </vt:lpstr>
      <vt:lpstr>LES BTS</vt:lpstr>
      <vt:lpstr>LES BREVETS DE TECHNICIEN SUPERIEUR</vt:lpstr>
      <vt:lpstr>ORGANISATION DE LA FORMATION</vt:lpstr>
      <vt:lpstr>SECTEURS D’ACTIVITE</vt:lpstr>
      <vt:lpstr>SELECTION PARCOURS SUP</vt:lpstr>
      <vt:lpstr>AIDE A LA DECISION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FORMATIONS PROFESSIONALISANTES</dc:title>
  <dc:creator>Karine PLANCHON</dc:creator>
  <cp:lastModifiedBy>Karine PLANCHON</cp:lastModifiedBy>
  <cp:revision>4</cp:revision>
  <dcterms:created xsi:type="dcterms:W3CDTF">2021-12-29T16:22:27Z</dcterms:created>
  <dcterms:modified xsi:type="dcterms:W3CDTF">2022-02-21T09:17:09Z</dcterms:modified>
</cp:coreProperties>
</file>